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75" r:id="rId2"/>
  </p:sldMasterIdLst>
  <p:notesMasterIdLst>
    <p:notesMasterId r:id="rId1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9" r:id="rId12"/>
    <p:sldId id="266" r:id="rId13"/>
    <p:sldId id="265" r:id="rId14"/>
    <p:sldId id="267" r:id="rId15"/>
  </p:sldIdLst>
  <p:sldSz cx="9144000" cy="5143500" type="screen16x9"/>
  <p:notesSz cx="6858000" cy="9144000"/>
  <p:embeddedFontLst>
    <p:embeddedFont>
      <p:font typeface="Sorts Mill Goudy" charset="0"/>
      <p:regular r:id="rId17"/>
      <p:italic r:id="rId18"/>
    </p:embeddedFon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Libre Franklin Medium" charset="0"/>
      <p:regular r:id="rId23"/>
      <p:bold r:id="rId24"/>
      <p:italic r:id="rId25"/>
      <p:boldItalic r:id="rId26"/>
    </p:embeddedFont>
    <p:embeddedFont>
      <p:font typeface="Century Gothic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-184" y="-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719278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76efc4a34b_2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g176efc4a34b_2_1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176efc4a34b_2_1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76efc4a34b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g176efc4a34b_0_1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g176efc4a34b_0_1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76efc4a34b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g176efc4a34b_0_1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g176efc4a34b_0_1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76efc4a34b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g176efc4a34b_0_1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g176efc4a34b_0_1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7809f1610e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g17809f1610e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g17809f1610e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76efc4a34b_2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g176efc4a34b_2_1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g176efc4a34b_2_1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76efc4a34b_2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g176efc4a34b_2_1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176efc4a34b_2_1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76efc4a34b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g176efc4a34b_0_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g176efc4a34b_0_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76efc4a34b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g176efc4a34b_0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g176efc4a34b_0_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76efc4a34b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g176efc4a34b_0_1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176efc4a34b_0_1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76efc4a34b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g176efc4a34b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g176efc4a34b_0_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76efc4a34b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g176efc4a34b_0_1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g176efc4a34b_0_10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76efc4a34b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g176efc4a34b_0_1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g176efc4a34b_0_1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e objeto">
  <p:cSld name="1_Título e objeto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body" idx="1"/>
          </p:nvPr>
        </p:nvSpPr>
        <p:spPr>
          <a:xfrm>
            <a:off x="2348880" y="1328056"/>
            <a:ext cx="6552233" cy="18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 cap="none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 b="1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 b="1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 b="1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 b="1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2"/>
          </p:nvPr>
        </p:nvSpPr>
        <p:spPr>
          <a:xfrm>
            <a:off x="2348880" y="951570"/>
            <a:ext cx="6566520" cy="334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 cap="none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3"/>
          </p:nvPr>
        </p:nvSpPr>
        <p:spPr>
          <a:xfrm>
            <a:off x="193090" y="1628775"/>
            <a:ext cx="8742285" cy="3357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ítulo e objeto">
  <p:cSld name="3_Título e objeto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2348880" y="1328056"/>
            <a:ext cx="6552233" cy="18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 cap="none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 b="1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 b="1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 b="1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 b="1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2"/>
          </p:nvPr>
        </p:nvSpPr>
        <p:spPr>
          <a:xfrm>
            <a:off x="2348880" y="951570"/>
            <a:ext cx="6566520" cy="334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 cap="none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3"/>
          </p:nvPr>
        </p:nvSpPr>
        <p:spPr>
          <a:xfrm>
            <a:off x="193090" y="1628775"/>
            <a:ext cx="8742285" cy="3357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o de título" type="title">
  <p:cSld name="TITL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objeto" type="obj">
  <p:cSld name="OBJEC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cção" type="secHead">
  <p:cSld name="SECTION_HEADER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Duplo" type="twoObj">
  <p:cSld name="TWO_OBJECTS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dt" idx="10"/>
          </p:nvPr>
        </p:nvSpPr>
        <p:spPr>
          <a:xfrm>
            <a:off x="628649" y="4767263"/>
            <a:ext cx="256766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1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  <p:pic>
        <p:nvPicPr>
          <p:cNvPr id="104" name="Google Shape;104;p20" descr="assinatura_de_email_cd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6057900" cy="951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 título" type="titleOnly">
  <p:cSld name="TITLE_ONLY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24" name="Google Shape;124;p24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5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e texto" type="vertTitleAndTx">
  <p:cSld name="VERTICAL_TITLE_AND_VERTICAL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o de título">
  <p:cSld name="1_Diapositivo de título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7"/>
          <p:cNvSpPr txBox="1">
            <a:spLocks noGrp="1"/>
          </p:cNvSpPr>
          <p:nvPr>
            <p:ph type="body" idx="1"/>
          </p:nvPr>
        </p:nvSpPr>
        <p:spPr>
          <a:xfrm>
            <a:off x="2348880" y="1328056"/>
            <a:ext cx="6552233" cy="18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 cap="none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 b="1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 b="1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 b="1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 b="1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27"/>
          <p:cNvSpPr txBox="1">
            <a:spLocks noGrp="1"/>
          </p:cNvSpPr>
          <p:nvPr>
            <p:ph type="body" idx="2"/>
          </p:nvPr>
        </p:nvSpPr>
        <p:spPr>
          <a:xfrm>
            <a:off x="2348880" y="951570"/>
            <a:ext cx="6566520" cy="334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 cap="none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body" idx="3"/>
          </p:nvPr>
        </p:nvSpPr>
        <p:spPr>
          <a:xfrm>
            <a:off x="193090" y="1628775"/>
            <a:ext cx="8742285" cy="3357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  <p:sp>
        <p:nvSpPr>
          <p:cNvPr id="145" name="Google Shape;145;p27"/>
          <p:cNvSpPr txBox="1"/>
          <p:nvPr/>
        </p:nvSpPr>
        <p:spPr>
          <a:xfrm>
            <a:off x="134634" y="4767263"/>
            <a:ext cx="4401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1" u="none" strike="noStrike" cap="none">
                <a:solidFill>
                  <a:srgbClr val="891F4C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Engineering</a:t>
            </a:r>
            <a:r>
              <a:rPr lang="en" sz="1500" b="1" i="0" u="none" strike="noStrike" cap="none">
                <a:solidFill>
                  <a:srgbClr val="111E46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 for Sustainable Development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ação">
  <p:cSld name="1_Comparação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8"/>
          <p:cNvSpPr txBox="1">
            <a:spLocks noGrp="1"/>
          </p:cNvSpPr>
          <p:nvPr>
            <p:ph type="body" idx="1"/>
          </p:nvPr>
        </p:nvSpPr>
        <p:spPr>
          <a:xfrm>
            <a:off x="2348880" y="1328056"/>
            <a:ext cx="6552233" cy="18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 cap="none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 b="1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 b="1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 b="1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 b="1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body" idx="2"/>
          </p:nvPr>
        </p:nvSpPr>
        <p:spPr>
          <a:xfrm>
            <a:off x="2348880" y="951570"/>
            <a:ext cx="6566520" cy="334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 cap="none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28"/>
          <p:cNvSpPr txBox="1">
            <a:spLocks noGrp="1"/>
          </p:cNvSpPr>
          <p:nvPr>
            <p:ph type="body" idx="3"/>
          </p:nvPr>
        </p:nvSpPr>
        <p:spPr>
          <a:xfrm>
            <a:off x="193090" y="1628775"/>
            <a:ext cx="8742285" cy="3357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637043" y="4767263"/>
            <a:ext cx="4158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1" u="none" strike="noStrike" cap="none">
                <a:solidFill>
                  <a:srgbClr val="891F4C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Engineering</a:t>
            </a:r>
            <a:r>
              <a:rPr lang="en" sz="1500" b="1" i="0" u="none" strike="noStrike" cap="none">
                <a:solidFill>
                  <a:srgbClr val="111E46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 for Sustainable Development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Google Shape;57;p13" descr="C:\Users\r_suran\AppData\Local\Temp\$$_B5FF\logos_banners_wfeo\logo_wfeo_blue_white2.png"/>
          <p:cNvPicPr preferRelativeResize="0"/>
          <p:nvPr/>
        </p:nvPicPr>
        <p:blipFill rotWithShape="1">
          <a:blip r:embed="rId17">
            <a:alphaModFix/>
          </a:blip>
          <a:srcRect l="64290"/>
          <a:stretch/>
        </p:blipFill>
        <p:spPr>
          <a:xfrm>
            <a:off x="8034218" y="4497233"/>
            <a:ext cx="478643" cy="54006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9"/>
          <p:cNvSpPr/>
          <p:nvPr/>
        </p:nvSpPr>
        <p:spPr>
          <a:xfrm>
            <a:off x="1181" y="1367675"/>
            <a:ext cx="8802000" cy="3780000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dk2"/>
              </a:gs>
              <a:gs pos="100000">
                <a:schemeClr val="dk2"/>
              </a:gs>
            </a:gsLst>
            <a:lin ang="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9"/>
          <p:cNvSpPr txBox="1">
            <a:spLocks noGrp="1"/>
          </p:cNvSpPr>
          <p:nvPr>
            <p:ph type="body" idx="3"/>
          </p:nvPr>
        </p:nvSpPr>
        <p:spPr>
          <a:xfrm>
            <a:off x="1453723" y="2876034"/>
            <a:ext cx="2700000" cy="1310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cap="small" dirty="0"/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2F2F2"/>
              </a:buClr>
              <a:buSzPts val="1800"/>
              <a:buNone/>
            </a:pPr>
            <a:r>
              <a:rPr lang="en" sz="1800" dirty="0">
                <a:solidFill>
                  <a:srgbClr val="F2F2F2"/>
                </a:solidFill>
              </a:rPr>
              <a:t>José M.P. Vieira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2F2F2"/>
              </a:buClr>
              <a:buSzPts val="1500"/>
              <a:buNone/>
            </a:pPr>
            <a:r>
              <a:rPr lang="en" sz="1500" dirty="0" smtClean="0">
                <a:solidFill>
                  <a:srgbClr val="F2F2F2"/>
                </a:solidFill>
              </a:rPr>
              <a:t>Madrid, 01.03.2023</a:t>
            </a:r>
            <a:endParaRPr dirty="0"/>
          </a:p>
        </p:txBody>
      </p:sp>
      <p:sp>
        <p:nvSpPr>
          <p:cNvPr id="158" name="Google Shape;158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159" name="Google Shape;159;p29"/>
          <p:cNvSpPr txBox="1"/>
          <p:nvPr/>
        </p:nvSpPr>
        <p:spPr>
          <a:xfrm>
            <a:off x="1312732" y="1858328"/>
            <a:ext cx="2997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PRESIDENT´S REPORT</a:t>
            </a: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Executive Council Meeting</a:t>
            </a: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p29"/>
          <p:cNvPicPr preferRelativeResize="0"/>
          <p:nvPr/>
        </p:nvPicPr>
        <p:blipFill rotWithShape="1">
          <a:blip r:embed="rId3">
            <a:alphaModFix/>
          </a:blip>
          <a:srcRect b="19945"/>
          <a:stretch/>
        </p:blipFill>
        <p:spPr>
          <a:xfrm>
            <a:off x="215528" y="339026"/>
            <a:ext cx="639233" cy="6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9"/>
          <p:cNvSpPr txBox="1"/>
          <p:nvPr/>
        </p:nvSpPr>
        <p:spPr>
          <a:xfrm>
            <a:off x="859375" y="350475"/>
            <a:ext cx="43488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595959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World Federation of Engineering Organizations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Fédération Mondiale des Organisations d’Ingénieurs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Federación Mundial de las Organizaciones de Ingenieros </a:t>
            </a:r>
            <a:endParaRPr sz="1100"/>
          </a:p>
        </p:txBody>
      </p:sp>
      <p:pic>
        <p:nvPicPr>
          <p:cNvPr id="162" name="Google Shape;162;p29" descr="Five Top Tips for Better Note Taking for Adult Students - military parenting"/>
          <p:cNvPicPr preferRelativeResize="0"/>
          <p:nvPr/>
        </p:nvPicPr>
        <p:blipFill rotWithShape="1">
          <a:blip r:embed="rId4">
            <a:alphaModFix/>
          </a:blip>
          <a:srcRect l="24524" r="4632"/>
          <a:stretch/>
        </p:blipFill>
        <p:spPr>
          <a:xfrm>
            <a:off x="5100886" y="1364932"/>
            <a:ext cx="4045232" cy="37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9" descr="ITR World Tax - the guide to the world's leading tax law and accounting  practic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90170" y="3580"/>
            <a:ext cx="4055947" cy="135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cxnSp>
        <p:nvCxnSpPr>
          <p:cNvPr id="268" name="Google Shape;268;p38"/>
          <p:cNvCxnSpPr/>
          <p:nvPr/>
        </p:nvCxnSpPr>
        <p:spPr>
          <a:xfrm>
            <a:off x="450669" y="725172"/>
            <a:ext cx="294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9" name="Google Shape;269;p38"/>
          <p:cNvSpPr txBox="1"/>
          <p:nvPr/>
        </p:nvSpPr>
        <p:spPr>
          <a:xfrm>
            <a:off x="510225" y="1445175"/>
            <a:ext cx="2792100" cy="24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 </a:t>
            </a:r>
            <a:r>
              <a:rPr lang="en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100" dirty="0" smtClean="0"/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Clr>
                <a:schemeClr val="dk1"/>
              </a:buClr>
              <a:buSzPts val="1300"/>
              <a:buChar char="•"/>
            </a:pPr>
            <a:r>
              <a:rPr lang="en" sz="15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 </a:t>
            </a:r>
            <a:r>
              <a:rPr lang="en-US" sz="16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José Vieira gave the opening 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remarks.</a:t>
            </a: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38"/>
          <p:cNvSpPr/>
          <p:nvPr/>
        </p:nvSpPr>
        <p:spPr>
          <a:xfrm>
            <a:off x="1575" y="0"/>
            <a:ext cx="9144000" cy="144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38"/>
          <p:cNvSpPr txBox="1"/>
          <p:nvPr/>
        </p:nvSpPr>
        <p:spPr>
          <a:xfrm>
            <a:off x="5605370" y="3475264"/>
            <a:ext cx="1350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Poor infrastructure</a:t>
            </a:r>
            <a:endParaRPr sz="1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38"/>
          <p:cNvSpPr txBox="1"/>
          <p:nvPr/>
        </p:nvSpPr>
        <p:spPr>
          <a:xfrm>
            <a:off x="450675" y="230125"/>
            <a:ext cx="86934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100"/>
            </a:pPr>
            <a:r>
              <a:rPr lang="en" sz="24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WFEO-</a:t>
            </a:r>
            <a:r>
              <a:rPr lang="fr-FR" sz="24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YEFL </a:t>
            </a:r>
            <a:r>
              <a:rPr lang="fr-FR" sz="24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Webinar</a:t>
            </a:r>
            <a:r>
              <a:rPr lang="fr-FR" sz="2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“Smart </a:t>
            </a:r>
            <a:r>
              <a:rPr lang="fr-FR" sz="24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Sustainable</a:t>
            </a:r>
            <a:r>
              <a:rPr lang="fr-FR" sz="2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4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Communities</a:t>
            </a:r>
            <a:r>
              <a:rPr lang="fr-FR" sz="2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fr-FR" sz="24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Frontier</a:t>
            </a:r>
            <a:r>
              <a:rPr lang="fr-FR" sz="2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Technologies</a:t>
            </a:r>
            <a:r>
              <a:rPr lang="fr-FR" sz="24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sz="28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3" name="Google Shape;273;p38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675" y="1720480"/>
            <a:ext cx="4620012" cy="25984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9618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cxnSp>
        <p:nvCxnSpPr>
          <p:cNvPr id="280" name="Google Shape;280;p39"/>
          <p:cNvCxnSpPr/>
          <p:nvPr/>
        </p:nvCxnSpPr>
        <p:spPr>
          <a:xfrm>
            <a:off x="450669" y="725172"/>
            <a:ext cx="294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1" name="Google Shape;281;p39"/>
          <p:cNvSpPr txBox="1"/>
          <p:nvPr/>
        </p:nvSpPr>
        <p:spPr>
          <a:xfrm>
            <a:off x="510224" y="1445175"/>
            <a:ext cx="3528375" cy="24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February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100" dirty="0"/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Clr>
                <a:schemeClr val="dk1"/>
              </a:buClr>
              <a:buSzPts val="1300"/>
              <a:buFont typeface="Arial"/>
              <a:buChar char="•"/>
            </a:pPr>
            <a:r>
              <a:rPr lang="pt-BR" sz="15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 </a:t>
            </a:r>
            <a:r>
              <a:rPr lang="pt-BR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 José </a:t>
            </a:r>
            <a:r>
              <a:rPr lang="pt-BR" sz="15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Vieira</a:t>
            </a:r>
            <a:r>
              <a:rPr lang="en-US" sz="15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Member of the European Parliament</a:t>
            </a:r>
            <a:r>
              <a:rPr lang="pt-BR" sz="15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Graça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Carvalho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5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 Immediate Past President Gong </a:t>
            </a:r>
            <a:r>
              <a:rPr lang="pt-BR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 </a:t>
            </a:r>
            <a:r>
              <a:rPr lang="pt-BR" sz="15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</a:t>
            </a:r>
            <a:r>
              <a:rPr lang="pt-BR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conference that took place </a:t>
            </a:r>
            <a:r>
              <a:rPr lang="pt-BR" sz="15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Braga</a:t>
            </a:r>
            <a:r>
              <a:rPr lang="pt-BR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pt-BR" sz="15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Portugal.</a:t>
            </a:r>
            <a:endParaRPr sz="1400" b="1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39"/>
          <p:cNvSpPr/>
          <p:nvPr/>
        </p:nvSpPr>
        <p:spPr>
          <a:xfrm>
            <a:off x="1575" y="0"/>
            <a:ext cx="9144000" cy="144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39"/>
          <p:cNvSpPr txBox="1"/>
          <p:nvPr/>
        </p:nvSpPr>
        <p:spPr>
          <a:xfrm>
            <a:off x="5605370" y="3475264"/>
            <a:ext cx="1350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Poor infrastructure</a:t>
            </a:r>
            <a:endParaRPr sz="1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39"/>
          <p:cNvSpPr txBox="1"/>
          <p:nvPr/>
        </p:nvSpPr>
        <p:spPr>
          <a:xfrm>
            <a:off x="450675" y="230125"/>
            <a:ext cx="86934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100"/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Engineering </a:t>
            </a:r>
            <a:r>
              <a:rPr lang="en-US" sz="2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and Sustainability Inaugural Conference of the </a:t>
            </a:r>
            <a:r>
              <a:rPr lang="en-US" sz="24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r>
              <a:rPr lang="en-US" sz="2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Year OE 2023:Energy and Climate</a:t>
            </a:r>
            <a:r>
              <a:rPr lang="en-US" sz="24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sz="24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5" name="Google Shape;285;p39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086" y="1635925"/>
            <a:ext cx="3588047" cy="3173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cxnSp>
        <p:nvCxnSpPr>
          <p:cNvPr id="268" name="Google Shape;268;p38"/>
          <p:cNvCxnSpPr/>
          <p:nvPr/>
        </p:nvCxnSpPr>
        <p:spPr>
          <a:xfrm>
            <a:off x="450669" y="725172"/>
            <a:ext cx="294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9" name="Google Shape;269;p38"/>
          <p:cNvSpPr txBox="1"/>
          <p:nvPr/>
        </p:nvSpPr>
        <p:spPr>
          <a:xfrm>
            <a:off x="510225" y="1445175"/>
            <a:ext cx="2889444" cy="24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March 2023</a:t>
            </a:r>
            <a:endParaRPr sz="1100" dirty="0"/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Clr>
                <a:schemeClr val="dk1"/>
              </a:buClr>
              <a:buSzPts val="1300"/>
              <a:buFont typeface="Arial"/>
              <a:buChar char="•"/>
            </a:pPr>
            <a:r>
              <a:rPr lang="en-US" sz="15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2023 Water Conference will take place at UN Headquarters in New York, 22-24 March 2023, co-hosted by Tajikistan and the Netherlands.</a:t>
            </a:r>
            <a:endParaRPr sz="1400" b="1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38"/>
          <p:cNvSpPr/>
          <p:nvPr/>
        </p:nvSpPr>
        <p:spPr>
          <a:xfrm>
            <a:off x="1575" y="0"/>
            <a:ext cx="9144000" cy="144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38"/>
          <p:cNvSpPr txBox="1"/>
          <p:nvPr/>
        </p:nvSpPr>
        <p:spPr>
          <a:xfrm>
            <a:off x="5605370" y="3475264"/>
            <a:ext cx="1350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Poor infrastructure</a:t>
            </a:r>
            <a:endParaRPr sz="1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38"/>
          <p:cNvSpPr txBox="1"/>
          <p:nvPr/>
        </p:nvSpPr>
        <p:spPr>
          <a:xfrm>
            <a:off x="450675" y="230125"/>
            <a:ext cx="86934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100"/>
            </a:pPr>
            <a:r>
              <a:rPr lang="fr-FR" sz="24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 </a:t>
            </a:r>
            <a:r>
              <a:rPr lang="fr-FR" sz="2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2023 Water </a:t>
            </a:r>
            <a:r>
              <a:rPr lang="fr-FR" sz="24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Conference</a:t>
            </a:r>
            <a:endParaRPr sz="24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8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3" name="Google Shape;273;p38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008" y="2200405"/>
            <a:ext cx="4620012" cy="1638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cxnSp>
        <p:nvCxnSpPr>
          <p:cNvPr id="292" name="Google Shape;292;p40"/>
          <p:cNvCxnSpPr/>
          <p:nvPr/>
        </p:nvCxnSpPr>
        <p:spPr>
          <a:xfrm>
            <a:off x="288294" y="2436097"/>
            <a:ext cx="294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3" name="Google Shape;293;p40"/>
          <p:cNvSpPr txBox="1"/>
          <p:nvPr/>
        </p:nvSpPr>
        <p:spPr>
          <a:xfrm>
            <a:off x="288299" y="1586029"/>
            <a:ext cx="8567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Thank you</a:t>
            </a:r>
            <a:endParaRPr sz="4500">
              <a:solidFill>
                <a:srgbClr val="C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cxnSp>
        <p:nvCxnSpPr>
          <p:cNvPr id="170" name="Google Shape;170;p30"/>
          <p:cNvCxnSpPr/>
          <p:nvPr/>
        </p:nvCxnSpPr>
        <p:spPr>
          <a:xfrm>
            <a:off x="450669" y="725172"/>
            <a:ext cx="294893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1" name="Google Shape;171;p30"/>
          <p:cNvSpPr txBox="1"/>
          <p:nvPr/>
        </p:nvSpPr>
        <p:spPr>
          <a:xfrm>
            <a:off x="483599" y="294779"/>
            <a:ext cx="8567532" cy="423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From </a:t>
            </a:r>
            <a:r>
              <a:rPr lang="en" sz="2300" dirty="0" smtClean="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Paris </a:t>
            </a:r>
            <a:r>
              <a:rPr lang="en" sz="2300" dirty="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</a:t>
            </a:r>
            <a:r>
              <a:rPr lang="en" sz="2300" dirty="0" smtClean="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Madrid </a:t>
            </a:r>
            <a:r>
              <a:rPr lang="en" sz="1500" dirty="0" smtClean="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(October 2022 – March 2023)</a:t>
            </a:r>
            <a:endParaRPr sz="2300" dirty="0">
              <a:solidFill>
                <a:srgbClr val="C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2" name="Google Shape;172;p30" descr="D:\jvieira_12agosto2022\WFEO\2022_WFEO_executive_council_october2022\President report\fotos\IMG_032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019" y="1096567"/>
            <a:ext cx="4860000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0" descr="D:\jvieira_12agosto2022\WFEO\2022_WFEO_executive_council_october2022\President report\fotos\IMG_0333.JPG"/>
          <p:cNvPicPr preferRelativeResize="0"/>
          <p:nvPr/>
        </p:nvPicPr>
        <p:blipFill rotWithShape="1">
          <a:blip r:embed="rId4">
            <a:alphaModFix/>
          </a:blip>
          <a:srcRect l="2625" r="27629"/>
          <a:stretch/>
        </p:blipFill>
        <p:spPr>
          <a:xfrm>
            <a:off x="5457825" y="1096567"/>
            <a:ext cx="3389710" cy="32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cxnSp>
        <p:nvCxnSpPr>
          <p:cNvPr id="180" name="Google Shape;180;p31"/>
          <p:cNvCxnSpPr/>
          <p:nvPr/>
        </p:nvCxnSpPr>
        <p:spPr>
          <a:xfrm>
            <a:off x="450669" y="725172"/>
            <a:ext cx="294893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1" name="Google Shape;181;p31"/>
          <p:cNvSpPr txBox="1"/>
          <p:nvPr/>
        </p:nvSpPr>
        <p:spPr>
          <a:xfrm>
            <a:off x="254001" y="1445175"/>
            <a:ext cx="3145608" cy="24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>
              <a:lnSpc>
                <a:spcPct val="200000"/>
              </a:lnSpc>
              <a:buClr>
                <a:schemeClr val="dk1"/>
              </a:buClr>
              <a:buSzPts val="1800"/>
            </a:pPr>
            <a:r>
              <a:rPr lang="fr-FR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</a:t>
            </a:r>
            <a:r>
              <a:rPr lang="fr-F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November</a:t>
            </a:r>
            <a:r>
              <a:rPr lang="fr-F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2022</a:t>
            </a:r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Clr>
                <a:schemeClr val="dk1"/>
              </a:buClr>
              <a:buSzPts val="1300"/>
              <a:buFont typeface="Arial"/>
              <a:buChar char="•"/>
            </a:pPr>
            <a:endParaRPr lang="fr-FR" sz="15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Clr>
                <a:schemeClr val="dk1"/>
              </a:buClr>
              <a:buSzPts val="1300"/>
              <a:buFont typeface="Arial"/>
              <a:buChar char="•"/>
            </a:pPr>
            <a:r>
              <a:rPr lang="fr-FR" sz="15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 </a:t>
            </a:r>
            <a:r>
              <a:rPr lang="fr-FR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 José Vieira sent a </a:t>
            </a:r>
            <a:r>
              <a:rPr lang="fr-FR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</a:t>
            </a:r>
            <a:r>
              <a:rPr lang="fr-FR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5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message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where he declared the importance </a:t>
            </a:r>
            <a:r>
              <a:rPr lang="en-US" sz="15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quickly reach the UN SDG #5 of the Agenda 2030 </a:t>
            </a:r>
            <a:r>
              <a:rPr lang="en-US" sz="15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:“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Achieve gender equality”.</a:t>
            </a:r>
            <a:endParaRPr lang="fr-FR"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31"/>
          <p:cNvSpPr/>
          <p:nvPr/>
        </p:nvSpPr>
        <p:spPr>
          <a:xfrm>
            <a:off x="1575" y="0"/>
            <a:ext cx="9144000" cy="13854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31"/>
          <p:cNvSpPr txBox="1"/>
          <p:nvPr/>
        </p:nvSpPr>
        <p:spPr>
          <a:xfrm>
            <a:off x="5605370" y="3475264"/>
            <a:ext cx="1350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Poor infrastructure</a:t>
            </a:r>
            <a:endParaRPr sz="1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31"/>
          <p:cNvSpPr txBox="1"/>
          <p:nvPr/>
        </p:nvSpPr>
        <p:spPr>
          <a:xfrm>
            <a:off x="611625" y="353250"/>
            <a:ext cx="84174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100"/>
            </a:pPr>
            <a:r>
              <a:rPr lang="en" sz="24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24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Award </a:t>
            </a:r>
            <a:r>
              <a:rPr lang="en-US" sz="2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ceremony Second edition of the “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Ingenio</a:t>
            </a:r>
            <a:r>
              <a:rPr lang="en-US" sz="2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al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Femminile</a:t>
            </a:r>
            <a:r>
              <a:rPr lang="en-US" sz="2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Competition” </a:t>
            </a:r>
            <a:r>
              <a:rPr lang="en-US" sz="24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event, in Roma, Italy</a:t>
            </a:r>
            <a:endParaRPr sz="24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70" y="1405076"/>
            <a:ext cx="2784910" cy="234551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108" y="2721060"/>
            <a:ext cx="3159917" cy="177792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cxnSp>
        <p:nvCxnSpPr>
          <p:cNvPr id="192" name="Google Shape;192;p32"/>
          <p:cNvCxnSpPr/>
          <p:nvPr/>
        </p:nvCxnSpPr>
        <p:spPr>
          <a:xfrm>
            <a:off x="450669" y="725172"/>
            <a:ext cx="294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3" name="Google Shape;193;p32"/>
          <p:cNvSpPr txBox="1"/>
          <p:nvPr/>
        </p:nvSpPr>
        <p:spPr>
          <a:xfrm>
            <a:off x="510225" y="1445175"/>
            <a:ext cx="4063350" cy="33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 November</a:t>
            </a: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2022</a:t>
            </a:r>
            <a:endParaRPr sz="1100" dirty="0"/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Clr>
                <a:schemeClr val="dk1"/>
              </a:buClr>
              <a:buSzPts val="1300"/>
              <a:buChar char="•"/>
            </a:pPr>
            <a:r>
              <a:rPr lang="en-US" sz="13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Organized by the WFEO Committee </a:t>
            </a:r>
            <a:r>
              <a:rPr lang="en-US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Women in </a:t>
            </a:r>
            <a:r>
              <a:rPr lang="en-US" sz="13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Engineering (WIE), </a:t>
            </a:r>
            <a:r>
              <a:rPr lang="en-US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Institution of Engineering and Technology (IET), the International Network of Women Engineers and Scientists (INWES), the Nigerian Society of Engineers (NSE</a:t>
            </a:r>
            <a:r>
              <a:rPr lang="en-US" sz="13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en-US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the Technological Association, Malaysia, to celebrate International Men’s Day</a:t>
            </a:r>
            <a:r>
              <a:rPr lang="en-US" sz="13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Clr>
                <a:schemeClr val="dk1"/>
              </a:buClr>
              <a:buSzPts val="1300"/>
              <a:buChar char="•"/>
            </a:pPr>
            <a:r>
              <a:rPr lang="en" sz="13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 </a:t>
            </a:r>
            <a:r>
              <a:rPr lang="en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 José Vieira gave the opening </a:t>
            </a:r>
            <a:r>
              <a:rPr lang="en" sz="13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remarks.</a:t>
            </a:r>
            <a:endParaRPr sz="13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95300" marR="0" lvl="2" indent="-1397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oto Sans Symbols"/>
              <a:buNone/>
            </a:pPr>
            <a:endParaRPr sz="1200" b="1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32"/>
          <p:cNvSpPr/>
          <p:nvPr/>
        </p:nvSpPr>
        <p:spPr>
          <a:xfrm>
            <a:off x="1575" y="0"/>
            <a:ext cx="9144000" cy="144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32"/>
          <p:cNvSpPr txBox="1"/>
          <p:nvPr/>
        </p:nvSpPr>
        <p:spPr>
          <a:xfrm>
            <a:off x="5605370" y="3475264"/>
            <a:ext cx="1350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Poor infrastructure</a:t>
            </a:r>
            <a:endParaRPr sz="1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32"/>
          <p:cNvSpPr txBox="1"/>
          <p:nvPr/>
        </p:nvSpPr>
        <p:spPr>
          <a:xfrm>
            <a:off x="450675" y="276150"/>
            <a:ext cx="86934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100"/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WFEO-WIE </a:t>
            </a:r>
            <a:r>
              <a:rPr lang="en-US" sz="2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webinar Gender Perspectives on </a:t>
            </a:r>
            <a:endParaRPr lang="en-US" sz="2400" b="1" dirty="0" smtClea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100"/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Achieving </a:t>
            </a:r>
            <a:r>
              <a:rPr lang="en-US" sz="2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SDG </a:t>
            </a:r>
            <a:r>
              <a:rPr lang="en-US" sz="24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24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p32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375" y="1583267"/>
            <a:ext cx="3855704" cy="2970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cxnSp>
        <p:nvCxnSpPr>
          <p:cNvPr id="204" name="Google Shape;204;p33"/>
          <p:cNvCxnSpPr/>
          <p:nvPr/>
        </p:nvCxnSpPr>
        <p:spPr>
          <a:xfrm>
            <a:off x="450669" y="725172"/>
            <a:ext cx="294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5" name="Google Shape;205;p33"/>
          <p:cNvSpPr txBox="1"/>
          <p:nvPr/>
        </p:nvSpPr>
        <p:spPr>
          <a:xfrm>
            <a:off x="510225" y="1445175"/>
            <a:ext cx="4287150" cy="24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December 2022</a:t>
            </a:r>
            <a:endParaRPr sz="1100" dirty="0"/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Clr>
                <a:schemeClr val="dk1"/>
              </a:buClr>
              <a:buSzPts val="1300"/>
              <a:buFont typeface="Arial"/>
              <a:buChar char="•"/>
            </a:pPr>
            <a:endParaRPr lang="en-US" sz="15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Clr>
                <a:schemeClr val="dk1"/>
              </a:buClr>
              <a:buSzPts val="1300"/>
              <a:buFont typeface="Arial"/>
              <a:buChar char="•"/>
            </a:pPr>
            <a:r>
              <a:rPr lang="en-US" sz="15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Organized 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WFEO, with representatives from many WFEO Standing Technical </a:t>
            </a:r>
            <a:r>
              <a:rPr lang="en-US" sz="15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Committees.</a:t>
            </a:r>
            <a:endParaRPr lang="en-US" sz="15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3350" lvl="2">
              <a:lnSpc>
                <a:spcPct val="150000"/>
              </a:lnSpc>
              <a:spcBef>
                <a:spcPts val="500"/>
              </a:spcBef>
              <a:buClr>
                <a:schemeClr val="dk1"/>
              </a:buClr>
              <a:buSzPts val="1300"/>
            </a:pPr>
            <a:endParaRPr sz="1100" dirty="0"/>
          </a:p>
          <a:p>
            <a:pPr marL="393700" marR="0" lvl="2" indent="-26035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 Dr José Vieira </a:t>
            </a:r>
            <a:r>
              <a:rPr lang="en" sz="15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gave the opening </a:t>
            </a:r>
            <a:r>
              <a:rPr lang="en" sz="15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remarks.</a:t>
            </a:r>
            <a:endParaRPr sz="15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95300" marR="0" lvl="2" indent="-1397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oto Sans Symbols"/>
              <a:buNone/>
            </a:pPr>
            <a:endParaRPr sz="1400" b="1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33"/>
          <p:cNvSpPr/>
          <p:nvPr/>
        </p:nvSpPr>
        <p:spPr>
          <a:xfrm>
            <a:off x="1575" y="0"/>
            <a:ext cx="9144000" cy="144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33"/>
          <p:cNvSpPr txBox="1"/>
          <p:nvPr/>
        </p:nvSpPr>
        <p:spPr>
          <a:xfrm>
            <a:off x="5605370" y="3475264"/>
            <a:ext cx="1350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Poor infrastructure</a:t>
            </a:r>
            <a:endParaRPr sz="1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33"/>
          <p:cNvSpPr txBox="1"/>
          <p:nvPr/>
        </p:nvSpPr>
        <p:spPr>
          <a:xfrm>
            <a:off x="450675" y="230125"/>
            <a:ext cx="86934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100"/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WFEO </a:t>
            </a:r>
            <a:r>
              <a:rPr lang="en-US" sz="2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Webinar on Climate </a:t>
            </a:r>
            <a:r>
              <a:rPr lang="en-US" sz="24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Change</a:t>
            </a:r>
            <a:endParaRPr sz="24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7374" y="1445175"/>
            <a:ext cx="3483025" cy="3068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cxnSp>
        <p:nvCxnSpPr>
          <p:cNvPr id="217" name="Google Shape;217;p34"/>
          <p:cNvCxnSpPr/>
          <p:nvPr/>
        </p:nvCxnSpPr>
        <p:spPr>
          <a:xfrm>
            <a:off x="450669" y="725172"/>
            <a:ext cx="294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8" name="Google Shape;218;p34"/>
          <p:cNvSpPr txBox="1"/>
          <p:nvPr/>
        </p:nvSpPr>
        <p:spPr>
          <a:xfrm>
            <a:off x="510225" y="1445175"/>
            <a:ext cx="2949000" cy="24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>
              <a:lnSpc>
                <a:spcPct val="200000"/>
              </a:lnSpc>
              <a:buClr>
                <a:schemeClr val="dk1"/>
              </a:buClr>
              <a:buSzPts val="1800"/>
            </a:pP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 to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 January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2023</a:t>
            </a:r>
            <a:endParaRPr sz="1100" dirty="0"/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Clr>
                <a:schemeClr val="dk1"/>
              </a:buClr>
              <a:buSzPts val="1300"/>
              <a:buFont typeface="Arial"/>
              <a:buChar char="•"/>
            </a:pPr>
            <a:endParaRPr lang="en" sz="15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Clr>
                <a:schemeClr val="dk1"/>
              </a:buClr>
              <a:buSzPts val="1300"/>
              <a:buFont typeface="Arial"/>
              <a:buChar char="•"/>
            </a:pPr>
            <a:r>
              <a:rPr lang="en" sz="15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Organized </a:t>
            </a: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</a:t>
            </a:r>
            <a:r>
              <a:rPr lang="pt-BR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Ordem Dos Engenheiros de </a:t>
            </a:r>
            <a:r>
              <a:rPr lang="pt-BR" sz="15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Portugal</a:t>
            </a:r>
            <a:r>
              <a:rPr lang="fr-FR" sz="15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in </a:t>
            </a:r>
            <a:r>
              <a:rPr lang="fr-FR" sz="15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Porto.</a:t>
            </a:r>
            <a:endParaRPr sz="1100" dirty="0"/>
          </a:p>
          <a:p>
            <a:pPr marL="133350" marR="0" lvl="2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</a:pPr>
            <a:endParaRPr sz="15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95300" marR="0" lvl="2" indent="-1397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oto Sans Symbols"/>
              <a:buNone/>
            </a:pPr>
            <a:endParaRPr sz="1400" b="1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34"/>
          <p:cNvSpPr/>
          <p:nvPr/>
        </p:nvSpPr>
        <p:spPr>
          <a:xfrm>
            <a:off x="1575" y="0"/>
            <a:ext cx="9144000" cy="144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34"/>
          <p:cNvSpPr txBox="1"/>
          <p:nvPr/>
        </p:nvSpPr>
        <p:spPr>
          <a:xfrm>
            <a:off x="5605370" y="3475264"/>
            <a:ext cx="1350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Poor infrastructure</a:t>
            </a:r>
            <a:endParaRPr sz="1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34"/>
          <p:cNvSpPr txBox="1"/>
          <p:nvPr/>
        </p:nvSpPr>
        <p:spPr>
          <a:xfrm>
            <a:off x="450675" y="139650"/>
            <a:ext cx="86934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100"/>
            </a:pPr>
            <a:r>
              <a:rPr lang="fr-FR" sz="24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17th </a:t>
            </a:r>
            <a:r>
              <a:rPr lang="en-US" sz="2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General Assembly of the World Council of Civil Engineers (WCCE</a:t>
            </a:r>
            <a:r>
              <a:rPr lang="en-US" sz="24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4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34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225" y="1879600"/>
            <a:ext cx="5367834" cy="1865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cxnSp>
        <p:nvCxnSpPr>
          <p:cNvPr id="229" name="Google Shape;229;p35"/>
          <p:cNvCxnSpPr/>
          <p:nvPr/>
        </p:nvCxnSpPr>
        <p:spPr>
          <a:xfrm>
            <a:off x="450669" y="725172"/>
            <a:ext cx="294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0" name="Google Shape;230;p35"/>
          <p:cNvSpPr txBox="1"/>
          <p:nvPr/>
        </p:nvSpPr>
        <p:spPr>
          <a:xfrm>
            <a:off x="510225" y="1445175"/>
            <a:ext cx="3517200" cy="24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 February 2023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100" dirty="0"/>
          </a:p>
          <a:p>
            <a:pPr marL="393700" marR="0" lvl="2" indent="-26035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en" sz="15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 </a:t>
            </a: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 José Vieira </a:t>
            </a:r>
            <a:r>
              <a:rPr lang="en" sz="15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wrote the message of the first </a:t>
            </a:r>
            <a:r>
              <a:rPr lang="en" sz="15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WFEO Academy newsletter.</a:t>
            </a:r>
            <a:endParaRPr sz="15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95300" marR="0" lvl="2" indent="-1397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oto Sans Symbols"/>
              <a:buNone/>
            </a:pPr>
            <a:endParaRPr sz="1400" b="1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35"/>
          <p:cNvSpPr/>
          <p:nvPr/>
        </p:nvSpPr>
        <p:spPr>
          <a:xfrm>
            <a:off x="1575" y="0"/>
            <a:ext cx="9144000" cy="144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35"/>
          <p:cNvSpPr txBox="1"/>
          <p:nvPr/>
        </p:nvSpPr>
        <p:spPr>
          <a:xfrm>
            <a:off x="5605370" y="3475264"/>
            <a:ext cx="1350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Poor infrastructure</a:t>
            </a:r>
            <a:endParaRPr sz="1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35"/>
          <p:cNvSpPr txBox="1"/>
          <p:nvPr/>
        </p:nvSpPr>
        <p:spPr>
          <a:xfrm>
            <a:off x="450675" y="230125"/>
            <a:ext cx="8693400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4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WFEO Academy first newsletter</a:t>
            </a:r>
            <a:endParaRPr sz="28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370" y="2301592"/>
            <a:ext cx="2847072" cy="157870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840" y="1521375"/>
            <a:ext cx="2140018" cy="336549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cxnSp>
        <p:nvCxnSpPr>
          <p:cNvPr id="242" name="Google Shape;242;p36"/>
          <p:cNvCxnSpPr/>
          <p:nvPr/>
        </p:nvCxnSpPr>
        <p:spPr>
          <a:xfrm>
            <a:off x="450669" y="725172"/>
            <a:ext cx="294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3" name="Google Shape;243;p36"/>
          <p:cNvSpPr txBox="1"/>
          <p:nvPr/>
        </p:nvSpPr>
        <p:spPr>
          <a:xfrm>
            <a:off x="510225" y="1445175"/>
            <a:ext cx="2978042" cy="24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February 2023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100" dirty="0"/>
          </a:p>
          <a:p>
            <a:pPr marL="393700" marR="0" lvl="2" indent="-26035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en" sz="15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 </a:t>
            </a: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 José Vieira 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wrote an editorial for the Singapore Engineer </a:t>
            </a:r>
            <a:r>
              <a:rPr lang="en-US" sz="15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Magazine.</a:t>
            </a:r>
            <a:endParaRPr sz="1400" b="1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36"/>
          <p:cNvSpPr/>
          <p:nvPr/>
        </p:nvSpPr>
        <p:spPr>
          <a:xfrm>
            <a:off x="1575" y="0"/>
            <a:ext cx="9144000" cy="144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36"/>
          <p:cNvSpPr txBox="1"/>
          <p:nvPr/>
        </p:nvSpPr>
        <p:spPr>
          <a:xfrm>
            <a:off x="5605370" y="3475264"/>
            <a:ext cx="1350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Poor infrastructure</a:t>
            </a:r>
            <a:endParaRPr sz="1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36"/>
          <p:cNvSpPr txBox="1"/>
          <p:nvPr/>
        </p:nvSpPr>
        <p:spPr>
          <a:xfrm>
            <a:off x="450675" y="230125"/>
            <a:ext cx="8693400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100"/>
            </a:pPr>
            <a:r>
              <a:rPr lang="en" sz="24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24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ditorial</a:t>
            </a:r>
            <a:r>
              <a:rPr lang="en-US" sz="24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message for </a:t>
            </a:r>
            <a:r>
              <a:rPr lang="en-US" sz="2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Singapore Engineer Magazine</a:t>
            </a:r>
            <a:endParaRPr sz="28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67" y="2417569"/>
            <a:ext cx="2259573" cy="126070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533" y="1478501"/>
            <a:ext cx="2513631" cy="338136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cxnSp>
        <p:nvCxnSpPr>
          <p:cNvPr id="255" name="Google Shape;255;p37"/>
          <p:cNvCxnSpPr/>
          <p:nvPr/>
        </p:nvCxnSpPr>
        <p:spPr>
          <a:xfrm>
            <a:off x="450669" y="725172"/>
            <a:ext cx="2949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6" name="Google Shape;256;p37"/>
          <p:cNvSpPr txBox="1"/>
          <p:nvPr/>
        </p:nvSpPr>
        <p:spPr>
          <a:xfrm>
            <a:off x="510225" y="1445175"/>
            <a:ext cx="3291308" cy="24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2023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100" dirty="0"/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Clr>
                <a:schemeClr val="dk1"/>
              </a:buClr>
              <a:buSzPts val="1300"/>
              <a:buFont typeface="Arial"/>
              <a:buChar char="•"/>
            </a:pPr>
            <a:r>
              <a:rPr lang="en-US" sz="15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 </a:t>
            </a:r>
            <a:r>
              <a:rPr lang="en-US" sz="15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</a:t>
            </a:r>
            <a:r>
              <a:rPr lang="en-US" sz="15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José Vieira wrote a Statement following the earthquake in Syria and </a:t>
            </a:r>
            <a:r>
              <a:rPr lang="en-US" sz="15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Turkiye</a:t>
            </a:r>
            <a:r>
              <a:rPr lang="en-US" sz="15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400" b="1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7"/>
          <p:cNvSpPr/>
          <p:nvPr/>
        </p:nvSpPr>
        <p:spPr>
          <a:xfrm>
            <a:off x="1575" y="0"/>
            <a:ext cx="9144000" cy="144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37"/>
          <p:cNvSpPr txBox="1"/>
          <p:nvPr/>
        </p:nvSpPr>
        <p:spPr>
          <a:xfrm>
            <a:off x="5605370" y="3475264"/>
            <a:ext cx="1350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Poor infrastructure</a:t>
            </a:r>
            <a:endParaRPr sz="1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37"/>
          <p:cNvSpPr txBox="1"/>
          <p:nvPr/>
        </p:nvSpPr>
        <p:spPr>
          <a:xfrm>
            <a:off x="450675" y="230125"/>
            <a:ext cx="8693400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100"/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Statement following </a:t>
            </a:r>
            <a:r>
              <a:rPr lang="en-US" sz="2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earthquake in Syria and </a:t>
            </a:r>
            <a:r>
              <a:rPr lang="en-US" sz="24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Turkiye</a:t>
            </a:r>
            <a:endParaRPr sz="28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133" y="2406650"/>
            <a:ext cx="2600625" cy="132241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733" y="1440000"/>
            <a:ext cx="2827544" cy="340871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elo de apresentaçã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443</Words>
  <Application>Microsoft Office PowerPoint</Application>
  <PresentationFormat>Affichage à l'écran (16:9)</PresentationFormat>
  <Paragraphs>88</Paragraphs>
  <Slides>13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13</vt:i4>
      </vt:variant>
    </vt:vector>
  </HeadingPairs>
  <TitlesOfParts>
    <vt:vector size="21" baseType="lpstr">
      <vt:lpstr>Arial</vt:lpstr>
      <vt:lpstr>Sorts Mill Goudy</vt:lpstr>
      <vt:lpstr>Calibri</vt:lpstr>
      <vt:lpstr>Noto Sans Symbols</vt:lpstr>
      <vt:lpstr>Libre Franklin Medium</vt:lpstr>
      <vt:lpstr>Century Gothic</vt:lpstr>
      <vt:lpstr>Simple Light</vt:lpstr>
      <vt:lpstr>Modelo de apresentação personalizado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Ivan</cp:lastModifiedBy>
  <cp:revision>21</cp:revision>
  <dcterms:modified xsi:type="dcterms:W3CDTF">2023-02-28T13:09:00Z</dcterms:modified>
</cp:coreProperties>
</file>