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47"/>
  </p:notesMasterIdLst>
  <p:sldIdLst>
    <p:sldId id="256" r:id="rId3"/>
    <p:sldId id="281" r:id="rId4"/>
    <p:sldId id="282" r:id="rId5"/>
    <p:sldId id="276" r:id="rId6"/>
    <p:sldId id="284" r:id="rId7"/>
    <p:sldId id="285" r:id="rId8"/>
    <p:sldId id="289" r:id="rId9"/>
    <p:sldId id="290" r:id="rId10"/>
    <p:sldId id="292" r:id="rId11"/>
    <p:sldId id="294" r:id="rId12"/>
    <p:sldId id="296" r:id="rId13"/>
    <p:sldId id="297" r:id="rId14"/>
    <p:sldId id="300" r:id="rId15"/>
    <p:sldId id="302" r:id="rId16"/>
    <p:sldId id="306" r:id="rId17"/>
    <p:sldId id="303" r:id="rId18"/>
    <p:sldId id="305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20" r:id="rId27"/>
    <p:sldId id="315" r:id="rId28"/>
    <p:sldId id="314" r:id="rId29"/>
    <p:sldId id="316" r:id="rId30"/>
    <p:sldId id="317" r:id="rId31"/>
    <p:sldId id="318" r:id="rId32"/>
    <p:sldId id="319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286" r:id="rId44"/>
    <p:sldId id="288" r:id="rId45"/>
    <p:sldId id="287" r:id="rId46"/>
  </p:sldIdLst>
  <p:sldSz cx="9144000" cy="5143500" type="screen16x9"/>
  <p:notesSz cx="6858000" cy="9144000"/>
  <p:embeddedFontLst>
    <p:embeddedFont>
      <p:font typeface="Sorts Mill Goudy" charset="0"/>
      <p:regular r:id="rId48"/>
      <p: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Libre Franklin Medium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40" userDrawn="1">
          <p15:clr>
            <a:srgbClr val="A4A3A4"/>
          </p15:clr>
        </p15:guide>
        <p15:guide id="2" pos="363" userDrawn="1">
          <p15:clr>
            <a:srgbClr val="A4A3A4"/>
          </p15:clr>
        </p15:guide>
        <p15:guide id="3" orient="horz" pos="350" userDrawn="1">
          <p15:clr>
            <a:srgbClr val="A4A3A4"/>
          </p15:clr>
        </p15:guide>
        <p15:guide id="4" pos="5511" userDrawn="1">
          <p15:clr>
            <a:srgbClr val="A4A3A4"/>
          </p15:clr>
        </p15:guide>
        <p15:guide id="5" pos="4014" userDrawn="1">
          <p15:clr>
            <a:srgbClr val="A4A3A4"/>
          </p15:clr>
        </p15:guide>
        <p15:guide id="6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7" autoAdjust="0"/>
    <p:restoredTop sz="94656" autoAdjust="0"/>
  </p:normalViewPr>
  <p:slideViewPr>
    <p:cSldViewPr snapToGrid="0">
      <p:cViewPr>
        <p:scale>
          <a:sx n="90" d="100"/>
          <a:sy n="90" d="100"/>
        </p:scale>
        <p:origin x="24" y="452"/>
      </p:cViewPr>
      <p:guideLst>
        <p:guide orient="horz" pos="940"/>
        <p:guide orient="horz" pos="350"/>
        <p:guide pos="363"/>
        <p:guide pos="5511"/>
        <p:guide pos="4014"/>
        <p:guide pos="2880"/>
      </p:guideLst>
    </p:cSldViewPr>
  </p:slideViewPr>
  <p:outlineViewPr>
    <p:cViewPr>
      <p:scale>
        <a:sx n="33" d="100"/>
        <a:sy n="33" d="100"/>
      </p:scale>
      <p:origin x="48" y="249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9962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76efc4a34b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176efc4a34b_2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176efc4a34b_2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objeto">
  <p:cSld name="1_Título e objet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2348880" y="1328056"/>
            <a:ext cx="6552233" cy="18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2"/>
          </p:nvPr>
        </p:nvSpPr>
        <p:spPr>
          <a:xfrm>
            <a:off x="2348880" y="951570"/>
            <a:ext cx="6566520" cy="33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3"/>
          </p:nvPr>
        </p:nvSpPr>
        <p:spPr>
          <a:xfrm>
            <a:off x="193090" y="1628775"/>
            <a:ext cx="8742285" cy="335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ítulo e objeto">
  <p:cSld name="3_Título e objet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348880" y="1328056"/>
            <a:ext cx="6552233" cy="18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2"/>
          </p:nvPr>
        </p:nvSpPr>
        <p:spPr>
          <a:xfrm>
            <a:off x="2348880" y="951570"/>
            <a:ext cx="6566520" cy="33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3"/>
          </p:nvPr>
        </p:nvSpPr>
        <p:spPr>
          <a:xfrm>
            <a:off x="193090" y="1628775"/>
            <a:ext cx="8742285" cy="335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 type="title">
  <p:cSld name="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objeto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cção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plo" type="twoObj">
  <p:cSld name="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dt" idx="10"/>
          </p:nvPr>
        </p:nvSpPr>
        <p:spPr>
          <a:xfrm>
            <a:off x="628649" y="4767263"/>
            <a:ext cx="256766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 b="1" i="1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pic>
        <p:nvPicPr>
          <p:cNvPr id="104" name="Google Shape;104;p20" descr="assinatura_de_email_cd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6057900" cy="951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e texto" type="vertTitleAndTx">
  <p:cSld name="VERTICAL_TITLE_AND_VERTICAL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o de título">
  <p:cSld name="1_Diapositivo de título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body" idx="1"/>
          </p:nvPr>
        </p:nvSpPr>
        <p:spPr>
          <a:xfrm>
            <a:off x="2348880" y="1328056"/>
            <a:ext cx="6552233" cy="18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body" idx="2"/>
          </p:nvPr>
        </p:nvSpPr>
        <p:spPr>
          <a:xfrm>
            <a:off x="2348880" y="951570"/>
            <a:ext cx="6566520" cy="33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3"/>
          </p:nvPr>
        </p:nvSpPr>
        <p:spPr>
          <a:xfrm>
            <a:off x="193090" y="1628775"/>
            <a:ext cx="8742285" cy="335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145" name="Google Shape;145;p27"/>
          <p:cNvSpPr txBox="1"/>
          <p:nvPr/>
        </p:nvSpPr>
        <p:spPr>
          <a:xfrm>
            <a:off x="134634" y="4767263"/>
            <a:ext cx="4401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1" u="none" strike="noStrike" cap="none">
                <a:solidFill>
                  <a:srgbClr val="891F4C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Engineering</a:t>
            </a:r>
            <a:r>
              <a:rPr lang="en" sz="1500" b="1" i="0" u="none" strike="noStrike" cap="none">
                <a:solidFill>
                  <a:srgbClr val="111E46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 for Sustainable Development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ção">
  <p:cSld name="1_Comparação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body" idx="1"/>
          </p:nvPr>
        </p:nvSpPr>
        <p:spPr>
          <a:xfrm>
            <a:off x="2348880" y="1328056"/>
            <a:ext cx="6552233" cy="18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 b="1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2"/>
          </p:nvPr>
        </p:nvSpPr>
        <p:spPr>
          <a:xfrm>
            <a:off x="2348880" y="951570"/>
            <a:ext cx="6566520" cy="334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3"/>
          </p:nvPr>
        </p:nvSpPr>
        <p:spPr>
          <a:xfrm>
            <a:off x="193090" y="1628775"/>
            <a:ext cx="8742285" cy="335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637043" y="4767263"/>
            <a:ext cx="4158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1" u="none" strike="noStrike" cap="none">
                <a:solidFill>
                  <a:srgbClr val="891F4C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Engineering</a:t>
            </a:r>
            <a:r>
              <a:rPr lang="en" sz="1500" b="1" i="0" u="none" strike="noStrike" cap="none">
                <a:solidFill>
                  <a:srgbClr val="111E46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 for Sustainable Development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3" descr="C:\Users\r_suran\AppData\Local\Temp\$$_B5FF\logos_banners_wfeo\logo_wfeo_blue_white2.png"/>
          <p:cNvPicPr preferRelativeResize="0"/>
          <p:nvPr/>
        </p:nvPicPr>
        <p:blipFill rotWithShape="1">
          <a:blip r:embed="rId17">
            <a:alphaModFix/>
          </a:blip>
          <a:srcRect l="64290"/>
          <a:stretch/>
        </p:blipFill>
        <p:spPr>
          <a:xfrm>
            <a:off x="8034218" y="4497233"/>
            <a:ext cx="478643" cy="5400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/>
          <p:nvPr/>
        </p:nvSpPr>
        <p:spPr>
          <a:xfrm>
            <a:off x="1181" y="1367675"/>
            <a:ext cx="8802000" cy="3780000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dk2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3"/>
          </p:nvPr>
        </p:nvSpPr>
        <p:spPr>
          <a:xfrm>
            <a:off x="1453723" y="2876034"/>
            <a:ext cx="2700000" cy="1310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cap="small" dirty="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800"/>
              <a:buNone/>
            </a:pPr>
            <a:r>
              <a:rPr lang="en" sz="1800" dirty="0">
                <a:solidFill>
                  <a:srgbClr val="F2F2F2"/>
                </a:solidFill>
              </a:rPr>
              <a:t>José M.P. Vieira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500"/>
              <a:buNone/>
            </a:pPr>
            <a:r>
              <a:rPr lang="en" sz="1500" dirty="0" smtClean="0">
                <a:solidFill>
                  <a:srgbClr val="F2F2F2"/>
                </a:solidFill>
              </a:rPr>
              <a:t>Praha, 14.10.2023</a:t>
            </a:r>
            <a:endParaRPr dirty="0"/>
          </a:p>
        </p:txBody>
      </p:sp>
      <p:sp>
        <p:nvSpPr>
          <p:cNvPr id="158" name="Google Shape;158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159" name="Google Shape;159;p29"/>
          <p:cNvSpPr txBox="1"/>
          <p:nvPr/>
        </p:nvSpPr>
        <p:spPr>
          <a:xfrm>
            <a:off x="1312732" y="1858328"/>
            <a:ext cx="2997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PRESIDENT´S REPORT</a:t>
            </a:r>
            <a:endParaRPr sz="2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" sz="18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General Assembly</a:t>
            </a:r>
            <a:endParaRPr sz="1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9"/>
          <p:cNvPicPr preferRelativeResize="0"/>
          <p:nvPr/>
        </p:nvPicPr>
        <p:blipFill rotWithShape="1">
          <a:blip r:embed="rId3">
            <a:alphaModFix/>
          </a:blip>
          <a:srcRect b="19945"/>
          <a:stretch/>
        </p:blipFill>
        <p:spPr>
          <a:xfrm>
            <a:off x="215528" y="339026"/>
            <a:ext cx="639233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/>
        </p:nvSpPr>
        <p:spPr>
          <a:xfrm>
            <a:off x="859375" y="281725"/>
            <a:ext cx="4348800" cy="7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1200" b="1" i="0" u="none" strike="noStrike" cap="none" dirty="0">
                <a:solidFill>
                  <a:srgbClr val="59595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World Federation of Engineering Organizations</a:t>
            </a:r>
            <a:endParaRPr sz="1100" b="1" dirty="0"/>
          </a:p>
          <a:p>
            <a:pPr marL="0" marR="0" lvl="0" indent="0" algn="l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1200" b="1" dirty="0">
                <a:solidFill>
                  <a:srgbClr val="59595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Fédération Mondiale des Organisations d’Ingénieurs</a:t>
            </a:r>
            <a:endParaRPr sz="1100" b="1" dirty="0"/>
          </a:p>
          <a:p>
            <a:pPr marL="0" marR="0" lvl="0" indent="0" algn="l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1200" dirty="0" smtClean="0">
                <a:solidFill>
                  <a:srgbClr val="595959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Official partner of UNESCO (associate status) </a:t>
            </a:r>
            <a:endParaRPr sz="1100" dirty="0"/>
          </a:p>
        </p:txBody>
      </p:sp>
      <p:pic>
        <p:nvPicPr>
          <p:cNvPr id="162" name="Google Shape;162;p29" descr="Five Top Tips for Better Note Taking for Adult Students - military parenting"/>
          <p:cNvPicPr preferRelativeResize="0"/>
          <p:nvPr/>
        </p:nvPicPr>
        <p:blipFill rotWithShape="1">
          <a:blip r:embed="rId4">
            <a:alphaModFix/>
          </a:blip>
          <a:srcRect l="24524" r="4632"/>
          <a:stretch/>
        </p:blipFill>
        <p:spPr>
          <a:xfrm>
            <a:off x="5100886" y="1364932"/>
            <a:ext cx="4045232" cy="37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 descr="ITR World Tax - the guide to the world's leading tax law and accounting  practic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0170" y="3580"/>
            <a:ext cx="4055947" cy="13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pic>
        <p:nvPicPr>
          <p:cNvPr id="11" name="Google Shape;209;p3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05786" y="1639738"/>
            <a:ext cx="2792089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0279" y="1639738"/>
            <a:ext cx="2353721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2" y="1492176"/>
            <a:ext cx="3742344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Side event at UN HLPF 2022 "</a:t>
            </a:r>
            <a:r>
              <a:rPr lang="en-US" sz="2000" b="1" i="1" dirty="0"/>
              <a:t>Utilizing Open Science Principles for Quality Engineering Education to advance the UN SDGs</a:t>
            </a:r>
            <a:r>
              <a:rPr lang="en-US" sz="2000" b="1" dirty="0"/>
              <a:t>" </a:t>
            </a:r>
            <a:r>
              <a:rPr lang="en-US" sz="2000" b="1" dirty="0" smtClean="0"/>
              <a:t>	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6 JULY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Organized by WFEO and UNESCO</a:t>
            </a:r>
            <a:endParaRPr lang="en-US" sz="1100" dirty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Prof Dr José Vieira was the moderator </a:t>
            </a:r>
            <a:r>
              <a:rPr lang="en-US" dirty="0" smtClean="0"/>
              <a:t>remarks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2" y="1492176"/>
            <a:ext cx="4176000" cy="3110997"/>
          </a:xfrm>
        </p:spPr>
        <p:txBody>
          <a:bodyPr>
            <a:normAutofit lnSpcReduction="10000"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 smtClean="0"/>
              <a:t>Side </a:t>
            </a:r>
            <a:r>
              <a:rPr lang="en-US" sz="2000" b="1" dirty="0"/>
              <a:t>event at UN HLPF 2022 "</a:t>
            </a:r>
            <a:r>
              <a:rPr lang="en-US" sz="2000" b="1" i="1" dirty="0"/>
              <a:t>SDG midterm review: what have we learned from implementation to date? How can we fast-track progress</a:t>
            </a:r>
            <a:r>
              <a:rPr lang="en-US" sz="2000" b="1" dirty="0" smtClean="0"/>
              <a:t>?“ 		 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7 JULY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Organized by WFEO and the International Science Council</a:t>
            </a:r>
            <a:endParaRPr lang="en-US" sz="1100" dirty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Prof Dr José Vieira moderated the event with Peter </a:t>
            </a:r>
            <a:r>
              <a:rPr lang="en-US" dirty="0" err="1"/>
              <a:t>Gluckman</a:t>
            </a:r>
            <a:r>
              <a:rPr lang="en-US" dirty="0"/>
              <a:t>, ISC </a:t>
            </a:r>
            <a:r>
              <a:rPr lang="en-US" dirty="0" smtClean="0"/>
              <a:t>President</a:t>
            </a:r>
            <a:endParaRPr lang="en-US" dirty="0"/>
          </a:p>
        </p:txBody>
      </p:sp>
      <p:pic>
        <p:nvPicPr>
          <p:cNvPr id="9" name="Google Shape;222;p34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57472" y="1648868"/>
            <a:ext cx="4485687" cy="27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73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1" y="1492176"/>
            <a:ext cx="4310381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International Conference on Engineering Education Accreditation ICEEA </a:t>
            </a:r>
            <a:r>
              <a:rPr lang="en-US" sz="2000" b="1" dirty="0" smtClean="0"/>
              <a:t>2022      		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16-17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J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ULY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Hosted by the Myanmar Engineering Council, the theme was "Quality Engineering Education Towards Engineering the Future"</a:t>
            </a:r>
            <a:endParaRPr lang="en-US" sz="1100" dirty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Prof Dr José Vieira gave the opening remarks</a:t>
            </a:r>
          </a:p>
        </p:txBody>
      </p:sp>
      <p:pic>
        <p:nvPicPr>
          <p:cNvPr id="11" name="Google Shape;234;p35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37666" y="2079713"/>
            <a:ext cx="265893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35;p35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5715" y="2079706"/>
            <a:ext cx="178430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11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0" y="1492176"/>
            <a:ext cx="4716000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WFEO-YEFL webinar series "Engineering the Future – Fulfilling Offshore Wind Potential"      </a:t>
            </a:r>
            <a:r>
              <a:rPr lang="en-US" sz="2000" b="1" dirty="0" smtClean="0"/>
              <a:t>		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1 SEPTEMBER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Organized by the WFEO Committee on Young Engineers / Future Leaders</a:t>
            </a:r>
            <a:endParaRPr lang="en-US" sz="1100" dirty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Prof Dr José Vieira was one of the </a:t>
            </a:r>
            <a:r>
              <a:rPr lang="en-US" dirty="0" smtClean="0"/>
              <a:t>speakers</a:t>
            </a:r>
            <a:endParaRPr lang="en-US" dirty="0"/>
          </a:p>
        </p:txBody>
      </p:sp>
      <p:pic>
        <p:nvPicPr>
          <p:cNvPr id="9" name="Google Shape;247;p36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39399" y="1188481"/>
            <a:ext cx="2952000" cy="166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0613" y="2867571"/>
            <a:ext cx="2952000" cy="169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4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0" y="1492176"/>
            <a:ext cx="3780000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smtClean="0"/>
              <a:t>77th Engineering and Agronomy Official Week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5 OCT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Organized by CONFEA </a:t>
            </a:r>
            <a:r>
              <a:rPr lang="en-US" dirty="0" smtClean="0"/>
              <a:t>in </a:t>
            </a:r>
            <a:r>
              <a:rPr lang="en-US" dirty="0" err="1"/>
              <a:t>Goiânia</a:t>
            </a:r>
            <a:r>
              <a:rPr lang="en-US" dirty="0"/>
              <a:t>, Brazil</a:t>
            </a:r>
            <a:endParaRPr lang="en-US" sz="1100" dirty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Prof Dr José Vieira presented the Professional Mobility panel</a:t>
            </a:r>
          </a:p>
        </p:txBody>
      </p:sp>
      <p:pic>
        <p:nvPicPr>
          <p:cNvPr id="11" name="Google Shape;260;p37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451"/>
          <a:stretch/>
        </p:blipFill>
        <p:spPr>
          <a:xfrm>
            <a:off x="7225144" y="1890391"/>
            <a:ext cx="191168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1;p37"/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2909"/>
          <a:stretch/>
        </p:blipFill>
        <p:spPr>
          <a:xfrm>
            <a:off x="4303450" y="1890391"/>
            <a:ext cx="288359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1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87" y="1492176"/>
            <a:ext cx="4680000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Meeting with </a:t>
            </a:r>
            <a:r>
              <a:rPr lang="en-US" sz="2000" b="1" dirty="0" smtClean="0"/>
              <a:t>the UN ECOSOC </a:t>
            </a:r>
            <a:r>
              <a:rPr lang="en-US" sz="2000" b="1" dirty="0"/>
              <a:t>President 	</a:t>
            </a:r>
            <a:r>
              <a:rPr lang="en-US" sz="2000" b="1" dirty="0" smtClean="0"/>
              <a:t>			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21 OCT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" dirty="0"/>
              <a:t>Institutional </a:t>
            </a:r>
            <a:r>
              <a:rPr lang="en" dirty="0" smtClean="0"/>
              <a:t>Online Meeting with </a:t>
            </a:r>
            <a:r>
              <a:rPr lang="pt-PT" dirty="0" err="1"/>
              <a:t>Her</a:t>
            </a:r>
            <a:r>
              <a:rPr lang="pt-PT" dirty="0"/>
              <a:t> </a:t>
            </a:r>
            <a:r>
              <a:rPr lang="pt-PT" dirty="0" err="1"/>
              <a:t>Excellency</a:t>
            </a:r>
            <a:r>
              <a:rPr lang="pt-PT" dirty="0"/>
              <a:t> </a:t>
            </a:r>
            <a:r>
              <a:rPr lang="pt-PT" dirty="0" err="1"/>
              <a:t>Lachezara</a:t>
            </a:r>
            <a:r>
              <a:rPr lang="pt-PT" dirty="0"/>
              <a:t> </a:t>
            </a:r>
            <a:r>
              <a:rPr lang="pt-PT" dirty="0" err="1"/>
              <a:t>Stoeva</a:t>
            </a:r>
            <a:r>
              <a:rPr lang="en" dirty="0" smtClean="0"/>
              <a:t>, </a:t>
            </a:r>
            <a:r>
              <a:rPr lang="en" dirty="0"/>
              <a:t>the </a:t>
            </a:r>
            <a:r>
              <a:rPr lang="en" dirty="0" smtClean="0"/>
              <a:t>President of </a:t>
            </a:r>
            <a:r>
              <a:rPr lang="en-US" dirty="0"/>
              <a:t>Department of Economic and Social </a:t>
            </a:r>
            <a:r>
              <a:rPr lang="en-US" dirty="0" smtClean="0"/>
              <a:t>Affairs Economic </a:t>
            </a:r>
            <a:r>
              <a:rPr lang="en-US" dirty="0"/>
              <a:t>Analysis</a:t>
            </a:r>
            <a:r>
              <a:rPr lang="en" dirty="0" smtClean="0"/>
              <a:t> (ECOSOC) </a:t>
            </a:r>
            <a:r>
              <a:rPr lang="en" dirty="0"/>
              <a:t>of the United Nations</a:t>
            </a:r>
            <a:endParaRPr lang="en-US" sz="1400" b="1" i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6" r="9280"/>
          <a:stretch/>
        </p:blipFill>
        <p:spPr>
          <a:xfrm>
            <a:off x="5334010" y="1613433"/>
            <a:ext cx="3799609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0" y="1492176"/>
            <a:ext cx="3780000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Institutional Meeting with the ITU Secretary General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24 OCT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Institutional Meeting </a:t>
            </a:r>
            <a:r>
              <a:rPr lang="en-US" dirty="0" smtClean="0"/>
              <a:t>in Geneva with </a:t>
            </a:r>
            <a:r>
              <a:rPr lang="en-US" dirty="0" err="1"/>
              <a:t>Houlin</a:t>
            </a:r>
            <a:r>
              <a:rPr lang="en-US" dirty="0"/>
              <a:t> Zhao, the Secretary General of the International Telecommunication Union (ITU) of the United </a:t>
            </a:r>
            <a:r>
              <a:rPr lang="en-US" dirty="0" smtClean="0"/>
              <a:t>Nations</a:t>
            </a:r>
            <a:endParaRPr lang="en-US" sz="1400" b="1" i="1" dirty="0"/>
          </a:p>
        </p:txBody>
      </p:sp>
      <p:pic>
        <p:nvPicPr>
          <p:cNvPr id="9" name="Google Shape;273;p38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2563" y="1577079"/>
            <a:ext cx="4772017" cy="28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95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88" y="1492176"/>
            <a:ext cx="4212000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Institutional Meeting with the FAO Director General   </a:t>
            </a:r>
            <a:r>
              <a:rPr lang="en-US" sz="2000" b="1" dirty="0" smtClean="0"/>
              <a:t>  	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25 OCT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" dirty="0"/>
              <a:t>Institutional Meeting </a:t>
            </a:r>
            <a:r>
              <a:rPr lang="en" dirty="0" smtClean="0"/>
              <a:t>in Rome with </a:t>
            </a:r>
            <a:r>
              <a:rPr lang="en" dirty="0"/>
              <a:t>QU Dongyu, the Director General of the Food and Agriculture Organisation (FAO) of the United Nations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537" b="3687"/>
          <a:stretch/>
        </p:blipFill>
        <p:spPr>
          <a:xfrm>
            <a:off x="4901976" y="1555168"/>
            <a:ext cx="4236402" cy="29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341453" y="1492176"/>
            <a:ext cx="4450466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 smtClean="0"/>
              <a:t>WFEO-UNESCO </a:t>
            </a:r>
            <a:r>
              <a:rPr lang="en-US" sz="2000" b="1" dirty="0"/>
              <a:t>Joint Meeting for Member States – The strategic </a:t>
            </a:r>
            <a:r>
              <a:rPr lang="en-US" sz="2000" b="1" dirty="0" smtClean="0"/>
              <a:t>role of </a:t>
            </a:r>
            <a:r>
              <a:rPr lang="en-US" sz="2000" b="1" dirty="0"/>
              <a:t>engineering for accelerating the delivery of the 2030 </a:t>
            </a:r>
            <a:r>
              <a:rPr lang="en-US" sz="2000" b="1" dirty="0" smtClean="0"/>
              <a:t>Agenda  </a:t>
            </a:r>
            <a:r>
              <a:rPr lang="en-US" sz="2000" b="1" dirty="0" smtClean="0"/>
              <a:t>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27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OCT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 smtClean="0"/>
              <a:t>General </a:t>
            </a:r>
            <a:r>
              <a:rPr lang="en-US" dirty="0"/>
              <a:t>introduction and moderator on Session </a:t>
            </a:r>
            <a:r>
              <a:rPr lang="en-US" dirty="0" smtClean="0"/>
              <a:t>2 at the UNESCO </a:t>
            </a:r>
            <a:r>
              <a:rPr lang="en-US" dirty="0"/>
              <a:t>HQ, Paris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62" y="1473558"/>
            <a:ext cx="4427616" cy="295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9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89" y="1492176"/>
            <a:ext cx="3518970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 smtClean="0"/>
              <a:t>UPADI </a:t>
            </a:r>
            <a:r>
              <a:rPr lang="en-US" sz="2000" b="1" dirty="0"/>
              <a:t>2022 Convention and General </a:t>
            </a:r>
            <a:r>
              <a:rPr lang="en-US" sz="2000" b="1" dirty="0" smtClean="0"/>
              <a:t>Assembly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31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OCT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fr-FR" dirty="0" err="1"/>
              <a:t>Video</a:t>
            </a:r>
            <a:r>
              <a:rPr lang="fr-FR" dirty="0"/>
              <a:t> </a:t>
            </a:r>
            <a:r>
              <a:rPr lang="fr-FR" dirty="0" smtClean="0"/>
              <a:t>message, Bogota, </a:t>
            </a:r>
            <a:r>
              <a:rPr lang="fr-FR" dirty="0" err="1" smtClean="0"/>
              <a:t>Colombia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89" y="1170338"/>
            <a:ext cx="4561496" cy="3300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01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84;p31"/>
          <p:cNvSpPr txBox="1"/>
          <p:nvPr/>
        </p:nvSpPr>
        <p:spPr>
          <a:xfrm>
            <a:off x="488414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From San José Costa Rica to Prague </a:t>
            </a:r>
            <a:r>
              <a:rPr lang="en-US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(March2022 – October 2023)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72;p30" descr="D:\jvieira_12agosto2022\WFEO\2022_WFEO_executive_council_october2022\President report\fotos\IMG_0322.JPG"/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8787" y="1185279"/>
            <a:ext cx="486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3;p30" descr="D:\jvieira_12agosto2022\WFEO\2022_WFEO_executive_council_october2022\President report\fotos\IMG_0333.JPG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625" r="27629"/>
          <a:stretch/>
        </p:blipFill>
        <p:spPr>
          <a:xfrm>
            <a:off x="5614777" y="1185279"/>
            <a:ext cx="3389710" cy="32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9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89367" y="1492176"/>
            <a:ext cx="4421395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Award ceremony of the “</a:t>
            </a:r>
            <a:r>
              <a:rPr lang="en-US" sz="2000" b="1" dirty="0" err="1"/>
              <a:t>Ingenio</a:t>
            </a:r>
            <a:r>
              <a:rPr lang="en-US" sz="2000" b="1" dirty="0"/>
              <a:t> al </a:t>
            </a:r>
            <a:r>
              <a:rPr lang="en-US" sz="2000" b="1" dirty="0" err="1"/>
              <a:t>Femminile</a:t>
            </a:r>
            <a:r>
              <a:rPr lang="en-US" sz="2000" b="1" dirty="0"/>
              <a:t> Competition” </a:t>
            </a:r>
            <a:r>
              <a:rPr lang="en-US" sz="2000" b="1" dirty="0" smtClean="0"/>
              <a:t>event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3 NOV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fr-FR" dirty="0" err="1" smtClean="0"/>
              <a:t>Video</a:t>
            </a:r>
            <a:r>
              <a:rPr lang="fr-FR" dirty="0" smtClean="0"/>
              <a:t> Message, Roma</a:t>
            </a:r>
            <a:r>
              <a:rPr lang="fr-FR" dirty="0"/>
              <a:t>, </a:t>
            </a:r>
            <a:r>
              <a:rPr lang="fr-FR" dirty="0" err="1"/>
              <a:t>Italy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98" y="1170153"/>
            <a:ext cx="3886005" cy="327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21" y="2728693"/>
            <a:ext cx="3493477" cy="19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3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88" y="1492176"/>
            <a:ext cx="3814392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8th UNESCO Africa Engineering </a:t>
            </a:r>
            <a:r>
              <a:rPr lang="en-US" sz="2000" b="1" dirty="0" smtClean="0"/>
              <a:t>Week			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7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NOV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 smtClean="0"/>
              <a:t>Video Message, WHERE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35" y="1533378"/>
            <a:ext cx="4748939" cy="2671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6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6" y="1492176"/>
            <a:ext cx="4301570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WFEO-WIE webinar Gender Perspectives on Achieving the SDG 5</a:t>
            </a:r>
            <a:r>
              <a:rPr lang="en-US" sz="2000" b="1" dirty="0" smtClean="0"/>
              <a:t>	        		  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19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NOV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fr-FR" dirty="0" err="1"/>
              <a:t>Opening</a:t>
            </a:r>
            <a:r>
              <a:rPr lang="fr-FR" dirty="0"/>
              <a:t> </a:t>
            </a:r>
            <a:r>
              <a:rPr lang="fr-FR" dirty="0" err="1"/>
              <a:t>remarks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25" y="1272391"/>
            <a:ext cx="4094435" cy="319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19" y="2523996"/>
            <a:ext cx="1889119" cy="218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1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370333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Climate Change Education Workshop </a:t>
            </a:r>
            <a:r>
              <a:rPr lang="en-US" sz="2000" b="1" dirty="0" smtClean="0"/>
              <a:t>Mauritius		   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22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NOV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fr-FR" dirty="0" err="1" smtClean="0"/>
              <a:t>Opening</a:t>
            </a:r>
            <a:r>
              <a:rPr lang="fr-FR" dirty="0" smtClean="0"/>
              <a:t> </a:t>
            </a:r>
            <a:r>
              <a:rPr lang="fr-FR" dirty="0" err="1" smtClean="0"/>
              <a:t>video</a:t>
            </a:r>
            <a:r>
              <a:rPr lang="fr-FR" dirty="0" smtClean="0"/>
              <a:t> message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62" y="1179096"/>
            <a:ext cx="3218682" cy="3800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57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356265" cy="1560513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WFEO Webinar on </a:t>
            </a:r>
            <a:r>
              <a:rPr lang="en-US" sz="2000" b="1" dirty="0" smtClean="0"/>
              <a:t>Climate Change</a:t>
            </a:r>
          </a:p>
          <a:p>
            <a:pPr marL="0" indent="0">
              <a:lnSpc>
                <a:spcPts val="2400"/>
              </a:lnSpc>
              <a:spcBef>
                <a:spcPts val="600"/>
              </a:spcBef>
              <a:buClrTx/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			          5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DEC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fr-FR" dirty="0" err="1"/>
              <a:t>Opening</a:t>
            </a:r>
            <a:r>
              <a:rPr lang="fr-FR" dirty="0"/>
              <a:t> </a:t>
            </a:r>
            <a:r>
              <a:rPr lang="fr-FR" dirty="0" err="1"/>
              <a:t>remarks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75" y="1135648"/>
            <a:ext cx="4346525" cy="333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83" y="2303364"/>
            <a:ext cx="2073391" cy="243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004573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37th Indian Engineering Congress</a:t>
            </a:r>
            <a:r>
              <a:rPr lang="en-US" sz="2000" b="1" dirty="0" smtClean="0"/>
              <a:t>	        		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17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DEC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fr-FR" dirty="0" err="1" smtClean="0"/>
              <a:t>Video</a:t>
            </a:r>
            <a:r>
              <a:rPr lang="fr-FR" dirty="0" smtClean="0"/>
              <a:t> message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39" y="1632514"/>
            <a:ext cx="4667253" cy="2158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13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301570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17th General Assembly of the World Council of Civil </a:t>
            </a:r>
            <a:r>
              <a:rPr lang="en-US" sz="2000" b="1" dirty="0" smtClean="0"/>
              <a:t>Engineers </a:t>
            </a:r>
            <a:r>
              <a:rPr lang="en-US" sz="2000" b="1" dirty="0" smtClean="0"/>
              <a:t>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26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JAN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Address and participation, Porto, Portugal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95" y="1303343"/>
            <a:ext cx="2111881" cy="31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6" y="2887255"/>
            <a:ext cx="5224794" cy="123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4" y="1492176"/>
            <a:ext cx="3856863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FAEO Engineering Policy and Presidential </a:t>
            </a:r>
            <a:r>
              <a:rPr lang="en-US" sz="2000" b="1" dirty="0" smtClean="0"/>
              <a:t>Inauguration  	</a:t>
            </a:r>
            <a:endParaRPr lang="en-US" sz="2000" b="1" dirty="0" smtClean="0"/>
          </a:p>
          <a:p>
            <a:pPr marL="0" indent="0">
              <a:lnSpc>
                <a:spcPts val="2400"/>
              </a:lnSpc>
              <a:spcBef>
                <a:spcPts val="600"/>
              </a:spcBef>
              <a:buClrTx/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27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JAN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fr-FR" dirty="0"/>
              <a:t>Goodwill </a:t>
            </a:r>
            <a:r>
              <a:rPr lang="fr-FR" dirty="0" err="1"/>
              <a:t>video</a:t>
            </a:r>
            <a:r>
              <a:rPr lang="fr-FR" dirty="0"/>
              <a:t> message, Kigali, Rwanda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67" y="1540413"/>
            <a:ext cx="5240901" cy="1875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8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537276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WFEO-YEFL Webinar Smart Sustainable Communities and Frontier Technologies</a:t>
            </a:r>
            <a:r>
              <a:rPr lang="en-US" sz="2000" b="1" dirty="0" smtClean="0"/>
              <a:t>			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24 FEB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Opening remarks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86" y="1668598"/>
            <a:ext cx="4270956" cy="2402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537276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Engineering and Sustainability Inaugural Conference of the Year OE 2023: Energy and Climate </a:t>
            </a:r>
            <a:r>
              <a:rPr lang="en-US" sz="2000" b="1" dirty="0" smtClean="0"/>
              <a:t>Change			</a:t>
            </a:r>
            <a:r>
              <a:rPr lang="en-US" sz="2000" b="1" dirty="0" smtClean="0"/>
              <a:t>    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27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FEB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Braga, Portugal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33" y="1505241"/>
            <a:ext cx="4589120" cy="2268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57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3" y="1216785"/>
            <a:ext cx="8053381" cy="3357562"/>
          </a:xfrm>
        </p:spPr>
        <p:txBody>
          <a:bodyPr>
            <a:normAutofit/>
          </a:bodyPr>
          <a:lstStyle/>
          <a:p>
            <a:pPr marL="266700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400" dirty="0"/>
              <a:t>The priorities of the biennial term</a:t>
            </a:r>
          </a:p>
          <a:p>
            <a:pPr marL="266700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400" dirty="0" smtClean="0"/>
              <a:t>Strengthen </a:t>
            </a:r>
            <a:r>
              <a:rPr lang="en-US" sz="2400" dirty="0"/>
              <a:t>international </a:t>
            </a:r>
            <a:r>
              <a:rPr lang="en-US" sz="2400" dirty="0" smtClean="0"/>
              <a:t>collaboration</a:t>
            </a:r>
          </a:p>
          <a:p>
            <a:pPr marL="266700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400" dirty="0" smtClean="0"/>
              <a:t>WFEO Academy</a:t>
            </a:r>
          </a:p>
          <a:p>
            <a:pPr marL="266700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400" dirty="0" smtClean="0"/>
              <a:t>World </a:t>
            </a:r>
            <a:r>
              <a:rPr lang="en-US" sz="2400" dirty="0"/>
              <a:t>Engineering Day</a:t>
            </a:r>
          </a:p>
          <a:p>
            <a:pPr marL="266700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400" dirty="0">
                <a:solidFill>
                  <a:schemeClr val="tx1"/>
                </a:solidFill>
              </a:rPr>
              <a:t>V</a:t>
            </a:r>
            <a:r>
              <a:rPr lang="en-US" sz="2400" dirty="0" smtClean="0">
                <a:solidFill>
                  <a:schemeClr val="tx1"/>
                </a:solidFill>
              </a:rPr>
              <a:t>isibility </a:t>
            </a:r>
            <a:r>
              <a:rPr lang="en-US" sz="2400" dirty="0">
                <a:solidFill>
                  <a:schemeClr val="tx1"/>
                </a:solidFill>
              </a:rPr>
              <a:t>of STC/PIC </a:t>
            </a:r>
            <a:r>
              <a:rPr lang="en-US" sz="2400" dirty="0" smtClean="0">
                <a:solidFill>
                  <a:schemeClr val="tx1"/>
                </a:solidFill>
              </a:rPr>
              <a:t>initiatives</a:t>
            </a:r>
          </a:p>
          <a:p>
            <a:pPr marL="266700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WFEO </a:t>
            </a:r>
            <a:r>
              <a:rPr lang="en-US" sz="2400" dirty="0">
                <a:solidFill>
                  <a:schemeClr val="tx1"/>
                </a:solidFill>
              </a:rPr>
              <a:t>Model Code of </a:t>
            </a:r>
            <a:r>
              <a:rPr lang="en-US" sz="2400" dirty="0" smtClean="0">
                <a:solidFill>
                  <a:schemeClr val="tx1"/>
                </a:solidFill>
              </a:rPr>
              <a:t>Ethics</a:t>
            </a:r>
          </a:p>
          <a:p>
            <a:pPr marL="266700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Internal affairs (membership, newsletter, SJH)</a:t>
            </a:r>
          </a:p>
        </p:txBody>
      </p:sp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Outline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t="11999" r="5022" b="9901"/>
          <a:stretch/>
        </p:blipFill>
        <p:spPr bwMode="auto">
          <a:xfrm>
            <a:off x="5244557" y="1697679"/>
            <a:ext cx="4186045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90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301570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Conference Engineering the cities of the </a:t>
            </a:r>
            <a:r>
              <a:rPr lang="en-US" sz="2000" b="1" dirty="0" smtClean="0"/>
              <a:t>future	</a:t>
            </a:r>
            <a:r>
              <a:rPr lang="en-US" sz="2000" b="1" dirty="0"/>
              <a:t>	</a:t>
            </a:r>
            <a:r>
              <a:rPr lang="en-US" sz="2000" b="1" dirty="0"/>
              <a:t> </a:t>
            </a:r>
            <a:r>
              <a:rPr lang="en-US" sz="2000" b="1" dirty="0" smtClean="0"/>
              <a:t>  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MAR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Moderator of Round Table and remarks at </a:t>
            </a:r>
            <a:endParaRPr lang="en-US" dirty="0" smtClean="0"/>
          </a:p>
          <a:p>
            <a:pPr marL="133350" lvl="2" indent="0">
              <a:lnSpc>
                <a:spcPct val="150000"/>
              </a:lnSpc>
              <a:spcBef>
                <a:spcPts val="500"/>
              </a:spcBef>
              <a:buSzPts val="1300"/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/>
              <a:t>Opening </a:t>
            </a:r>
            <a:r>
              <a:rPr lang="en-US" dirty="0"/>
              <a:t>and Closing Ceremonies, Madrid, Spain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48" y="1249611"/>
            <a:ext cx="4112405" cy="3221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5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537276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World Engineering Day 2023</a:t>
            </a:r>
            <a:r>
              <a:rPr lang="en-US" sz="2000" b="1" dirty="0" smtClean="0"/>
              <a:t>	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4 MAR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Opening and Closing remarks, Madrid, Spain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69" y="1608046"/>
            <a:ext cx="4236402" cy="2810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5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6" y="1492176"/>
            <a:ext cx="4301570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WFEO-ISC Side-Event at the UN 2023 Water Conference</a:t>
            </a:r>
            <a:r>
              <a:rPr lang="en-US" sz="2000" b="1" dirty="0" smtClean="0"/>
              <a:t>	  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23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MAR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Moderator, UN HQ, New York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02" y="1463040"/>
            <a:ext cx="4493876" cy="2932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13" y="2743199"/>
            <a:ext cx="2310549" cy="196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0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537276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UN 2023 Water Conference plenary session</a:t>
            </a:r>
            <a:r>
              <a:rPr lang="en-US" sz="2000" b="1" dirty="0" smtClean="0"/>
              <a:t>	              	      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23 MAR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Statement address, UN HQ, New York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1626632"/>
            <a:ext cx="4275016" cy="2329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43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301570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H.J. </a:t>
            </a:r>
            <a:r>
              <a:rPr lang="en-US" sz="2000" b="1" dirty="0" err="1"/>
              <a:t>Sabbagh</a:t>
            </a:r>
            <a:r>
              <a:rPr lang="en-US" sz="2000" b="1" dirty="0"/>
              <a:t> Prize for Excellence in Engineering Construction Ceremony 2023</a:t>
            </a:r>
            <a:r>
              <a:rPr lang="en-US" sz="2000" b="1" dirty="0" smtClean="0"/>
              <a:t>	              		  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21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APR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Welcome video message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75" y="1236750"/>
            <a:ext cx="4454657" cy="3234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2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4" y="1492176"/>
            <a:ext cx="4060845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WFEO Side-event at UN STI Forum Engineering solutions for water </a:t>
            </a:r>
            <a:r>
              <a:rPr lang="en-US" sz="2000" b="1" dirty="0" smtClean="0"/>
              <a:t>adaptation		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4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MAY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 smtClean="0"/>
              <a:t>Moderator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54" y="1245680"/>
            <a:ext cx="3653862" cy="322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93" y="2560663"/>
            <a:ext cx="1880732" cy="219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537276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Conference on Engineering Education Accreditation ICEEA </a:t>
            </a:r>
            <a:r>
              <a:rPr lang="en-US" sz="2000" b="1" dirty="0" smtClean="0"/>
              <a:t>2023       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27 JUL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Video message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92" y="1392701"/>
            <a:ext cx="4325184" cy="3057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2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537276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78th SOEA: Engineering and Agronomy Official </a:t>
            </a:r>
            <a:r>
              <a:rPr lang="en-US" sz="2000" b="1" dirty="0" smtClean="0"/>
              <a:t>Week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		8 AUG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Opening address and participation, </a:t>
            </a:r>
            <a:r>
              <a:rPr lang="en-US" dirty="0" err="1"/>
              <a:t>Gramado</a:t>
            </a:r>
            <a:r>
              <a:rPr lang="en-US" dirty="0"/>
              <a:t>, Brazil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04" y="1228921"/>
            <a:ext cx="3221501" cy="318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70" y="2627662"/>
            <a:ext cx="2798793" cy="17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4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4" y="1492176"/>
            <a:ext cx="4384402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8th World Robot Conference </a:t>
            </a:r>
            <a:r>
              <a:rPr lang="en-US" sz="2000" b="1" dirty="0" smtClean="0"/>
              <a:t>2023     			     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17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AUG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Opening address and participation, Beijing, China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61" y="1453625"/>
            <a:ext cx="4384657" cy="226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3695083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WFEO-WIE webinar </a:t>
            </a:r>
            <a:r>
              <a:rPr lang="en-US" sz="2000" b="1" dirty="0" smtClean="0"/>
              <a:t>Resilient</a:t>
            </a:r>
          </a:p>
          <a:p>
            <a:pPr marL="0" indent="0">
              <a:lnSpc>
                <a:spcPts val="2400"/>
              </a:lnSpc>
              <a:spcBef>
                <a:spcPts val="600"/>
              </a:spcBef>
              <a:buClrTx/>
              <a:buNone/>
            </a:pPr>
            <a:r>
              <a:rPr lang="en-US" sz="2000" b="1" dirty="0" smtClean="0"/>
              <a:t>     Women</a:t>
            </a:r>
            <a:r>
              <a:rPr lang="en-US" sz="2000" b="1" dirty="0"/>
              <a:t>, Resilient </a:t>
            </a:r>
            <a:r>
              <a:rPr lang="en-US" sz="2000" b="1" dirty="0" smtClean="0"/>
              <a:t>World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1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SEP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Opening remarks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67" y="1780252"/>
            <a:ext cx="2941856" cy="29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26" y="1517728"/>
            <a:ext cx="2592599" cy="14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3" y="1216785"/>
            <a:ext cx="8053381" cy="3357562"/>
          </a:xfrm>
        </p:spPr>
        <p:txBody>
          <a:bodyPr>
            <a:normAutofit/>
          </a:bodyPr>
          <a:lstStyle/>
          <a:p>
            <a:pPr marL="266700" indent="-26670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</a:pPr>
            <a:r>
              <a:rPr lang="en-US" sz="1800" dirty="0">
                <a:solidFill>
                  <a:srgbClr val="C00000"/>
                </a:solidFill>
              </a:rPr>
              <a:t>Assessment of Global Engineering </a:t>
            </a:r>
            <a:r>
              <a:rPr lang="en-US" sz="1800" dirty="0" smtClean="0">
                <a:solidFill>
                  <a:srgbClr val="C00000"/>
                </a:solidFill>
              </a:rPr>
              <a:t>Challenges</a:t>
            </a:r>
          </a:p>
          <a:p>
            <a:pPr marL="723900" lvl="1" indent="-266700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/>
              <a:t>The president should conduct a comprehensive assessment of the current global engineering landscape. Identifying key challenges such as climate change, sustainable development, infrastructure, and technology innovation</a:t>
            </a:r>
          </a:p>
          <a:p>
            <a:pPr marL="266700" lvl="1" indent="-2667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</a:pPr>
            <a:r>
              <a:rPr lang="en-US" dirty="0">
                <a:solidFill>
                  <a:srgbClr val="C00000"/>
                </a:solidFill>
              </a:rPr>
              <a:t>Member </a:t>
            </a:r>
            <a:r>
              <a:rPr lang="en-US" dirty="0" smtClean="0">
                <a:solidFill>
                  <a:srgbClr val="C00000"/>
                </a:solidFill>
              </a:rPr>
              <a:t>Engagement</a:t>
            </a:r>
          </a:p>
          <a:p>
            <a:pPr marL="723900" lvl="2" indent="-266700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/>
              <a:t>Engaging </a:t>
            </a:r>
            <a:r>
              <a:rPr lang="en-US" sz="1400" dirty="0"/>
              <a:t>with member organizations to understand their concerns, challenges, and goals. Regular consultations can help in aligning WFEO's priorities with the needs of its </a:t>
            </a:r>
            <a:r>
              <a:rPr lang="en-US" sz="1400" dirty="0" smtClean="0"/>
              <a:t>members</a:t>
            </a:r>
            <a:endParaRPr lang="en-US" sz="1400" dirty="0"/>
          </a:p>
          <a:p>
            <a:pPr marL="266700" lvl="1" indent="-2667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</a:pPr>
            <a:r>
              <a:rPr lang="en-US" dirty="0">
                <a:solidFill>
                  <a:srgbClr val="C00000"/>
                </a:solidFill>
              </a:rPr>
              <a:t>Strategic Planning</a:t>
            </a:r>
          </a:p>
          <a:p>
            <a:pPr marL="723900" lvl="2" indent="-266700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/>
              <a:t>fulfilling </a:t>
            </a:r>
            <a:r>
              <a:rPr lang="en-US" sz="1400" dirty="0"/>
              <a:t>the WFEO strategic plan </a:t>
            </a:r>
            <a:r>
              <a:rPr lang="en-US" sz="1400" dirty="0" smtClean="0"/>
              <a:t>that </a:t>
            </a:r>
            <a:r>
              <a:rPr lang="en-US" sz="1400" dirty="0"/>
              <a:t>outlines the organization's mission, vision, and specific goals for the biennial term. This plan should be based on the identified challenges and member </a:t>
            </a:r>
            <a:r>
              <a:rPr lang="en-US" sz="1400" dirty="0" smtClean="0"/>
              <a:t>input</a:t>
            </a:r>
          </a:p>
          <a:p>
            <a:pPr marL="723900" lvl="1" indent="-266700">
              <a:lnSpc>
                <a:spcPct val="150000"/>
              </a:lnSpc>
              <a:spcBef>
                <a:spcPts val="600"/>
              </a:spcBef>
            </a:pPr>
            <a:endParaRPr lang="en-US" dirty="0"/>
          </a:p>
          <a:p>
            <a:pPr marL="723900" lvl="2" indent="-266700">
              <a:lnSpc>
                <a:spcPct val="10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priorities of the biennial term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4136738" y="790066"/>
            <a:ext cx="460800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50" b="0" dirty="0">
                <a:solidFill>
                  <a:schemeClr val="bg1"/>
                </a:solidFill>
              </a:rPr>
              <a:t>B</a:t>
            </a:r>
            <a:r>
              <a:rPr lang="en-US" sz="1050" b="0" dirty="0" smtClean="0">
                <a:solidFill>
                  <a:schemeClr val="bg1"/>
                </a:solidFill>
              </a:rPr>
              <a:t>ased </a:t>
            </a:r>
            <a:r>
              <a:rPr lang="en-US" sz="1050" b="0" dirty="0">
                <a:solidFill>
                  <a:schemeClr val="bg1"/>
                </a:solidFill>
              </a:rPr>
              <a:t>on the </a:t>
            </a:r>
            <a:r>
              <a:rPr lang="en-US" sz="1050" b="0" dirty="0" smtClean="0">
                <a:solidFill>
                  <a:schemeClr val="bg1"/>
                </a:solidFill>
              </a:rPr>
              <a:t>WFEO's </a:t>
            </a:r>
            <a:r>
              <a:rPr lang="en-US" sz="1050" b="0" dirty="0">
                <a:solidFill>
                  <a:schemeClr val="bg1"/>
                </a:solidFill>
              </a:rPr>
              <a:t>strategic </a:t>
            </a:r>
            <a:r>
              <a:rPr lang="en-US" sz="1050" b="0" dirty="0" smtClean="0">
                <a:solidFill>
                  <a:schemeClr val="bg1"/>
                </a:solidFill>
              </a:rPr>
              <a:t>goals </a:t>
            </a:r>
            <a:r>
              <a:rPr lang="en-US" sz="1050" b="0" dirty="0">
                <a:solidFill>
                  <a:schemeClr val="bg1"/>
                </a:solidFill>
              </a:rPr>
              <a:t>and the needs of </a:t>
            </a:r>
            <a:r>
              <a:rPr lang="en-US" sz="1050" b="0" dirty="0" smtClean="0">
                <a:solidFill>
                  <a:schemeClr val="bg1"/>
                </a:solidFill>
              </a:rPr>
              <a:t>WFEO </a:t>
            </a:r>
            <a:r>
              <a:rPr lang="en-US" sz="1050" b="0" dirty="0">
                <a:solidFill>
                  <a:schemeClr val="bg1"/>
                </a:solidFill>
              </a:rPr>
              <a:t>member organizations</a:t>
            </a:r>
            <a:endParaRPr lang="pt-PT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537276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CAST/WFEO-China Conference 2023 High-level Seminar on Engineering Innovation for a More Resilient </a:t>
            </a:r>
            <a:r>
              <a:rPr lang="en-US" sz="2000" b="1" dirty="0" smtClean="0"/>
              <a:t>World				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5 SEP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 smtClean="0"/>
              <a:t>Opening video </a:t>
            </a:r>
            <a:r>
              <a:rPr lang="en-US" dirty="0"/>
              <a:t>message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47" y="1555168"/>
            <a:ext cx="3559860" cy="29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69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2023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272005" y="1492176"/>
            <a:ext cx="4537276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CAST 2023 Conference on Science </a:t>
            </a:r>
            <a:r>
              <a:rPr lang="en-US" sz="2000" b="1" dirty="0" smtClean="0"/>
              <a:t>Literacy			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19 SEP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 smtClean="0"/>
              <a:t>Opening video </a:t>
            </a:r>
            <a:r>
              <a:rPr lang="en-US" dirty="0"/>
              <a:t>message</a:t>
            </a:r>
            <a:endParaRPr lang="en-US" sz="1400" b="1" i="1" dirty="0"/>
          </a:p>
        </p:txBody>
      </p:sp>
      <p:pic>
        <p:nvPicPr>
          <p:cNvPr id="11" name="Google Shape;285;p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76" y="1602446"/>
            <a:ext cx="4236402" cy="2821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78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Internal affairs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3" y="1216785"/>
            <a:ext cx="4975811" cy="3357562"/>
          </a:xfrm>
        </p:spPr>
        <p:txBody>
          <a:bodyPr>
            <a:normAutofit/>
          </a:bodyPr>
          <a:lstStyle/>
          <a:p>
            <a:pPr marL="266700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200" b="1" dirty="0" smtClean="0"/>
              <a:t>WFEO Newsletter</a:t>
            </a:r>
          </a:p>
          <a:p>
            <a:pPr marL="723900" lvl="1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dirty="0" smtClean="0"/>
              <a:t>12</a:t>
            </a:r>
            <a:r>
              <a:rPr lang="en-US" sz="1900" dirty="0" smtClean="0"/>
              <a:t> </a:t>
            </a:r>
            <a:r>
              <a:rPr lang="en-US" sz="1900" dirty="0"/>
              <a:t>WFEO Newsletters </a:t>
            </a:r>
            <a:endParaRPr lang="en-US" sz="1900" dirty="0" smtClean="0"/>
          </a:p>
          <a:p>
            <a:pPr marL="723900" lvl="1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1900" dirty="0" smtClean="0"/>
              <a:t>Regular </a:t>
            </a:r>
            <a:r>
              <a:rPr lang="en-US" sz="1900" dirty="0"/>
              <a:t>information </a:t>
            </a:r>
            <a:r>
              <a:rPr lang="en-US" sz="1900" dirty="0" smtClean="0"/>
              <a:t>so </a:t>
            </a:r>
            <a:r>
              <a:rPr lang="en-US" sz="1900" dirty="0"/>
              <a:t>that the members could be better informed about WFEO activities ensuring a high participation and engagement of our Members in the Federation </a:t>
            </a:r>
            <a:r>
              <a:rPr lang="en-US" sz="1900" dirty="0" smtClean="0"/>
              <a:t>businesses</a:t>
            </a:r>
          </a:p>
        </p:txBody>
      </p:sp>
      <p:pic>
        <p:nvPicPr>
          <p:cNvPr id="2050" name="Picture 2" descr="http://www.wfeo.org/wp-content/uploads/flash-infos/flash-info_53h_f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90" y="1121566"/>
            <a:ext cx="3053923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21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Internal affairs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3" y="1216785"/>
            <a:ext cx="8265420" cy="3559931"/>
          </a:xfrm>
        </p:spPr>
        <p:txBody>
          <a:bodyPr>
            <a:normAutofit fontScale="92500" lnSpcReduction="20000"/>
          </a:bodyPr>
          <a:lstStyle/>
          <a:p>
            <a:pPr marL="266700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200" dirty="0" smtClean="0"/>
              <a:t>Saint </a:t>
            </a:r>
            <a:r>
              <a:rPr lang="en-GB" sz="2200" dirty="0" smtClean="0"/>
              <a:t>James House (SJH) contract</a:t>
            </a:r>
          </a:p>
          <a:p>
            <a:pPr marL="723900" lvl="1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GB" sz="1900" dirty="0" smtClean="0"/>
              <a:t>Contract purpose:</a:t>
            </a:r>
          </a:p>
          <a:p>
            <a:pPr marL="982663" lvl="2" indent="-1778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GB" dirty="0" smtClean="0"/>
              <a:t>License SJH as an exclusive partnering sponsor (representative) of WFEO in relation to UNESCO World Engineering Day for a four (4) year period, spanning 2025 to 2028, as to recruit sponsors, and deliver the event’s website</a:t>
            </a:r>
          </a:p>
          <a:p>
            <a:pPr marL="982663" lvl="2" indent="-1778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GB" dirty="0" smtClean="0"/>
              <a:t>Schedule: Signature in October 2023</a:t>
            </a:r>
          </a:p>
          <a:p>
            <a:pPr marL="982663" lvl="2" indent="-1778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GB" dirty="0" smtClean="0"/>
              <a:t>First WED delivered: March 2025</a:t>
            </a:r>
          </a:p>
          <a:p>
            <a:pPr marL="723900" lvl="1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GB" sz="1900" dirty="0" smtClean="0"/>
              <a:t>Main deliverables</a:t>
            </a:r>
          </a:p>
          <a:p>
            <a:pPr marL="982663" lvl="2" indent="-1778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GB" dirty="0" smtClean="0"/>
              <a:t>Building a new official WED website (Hub) and providing content (text, data, video, </a:t>
            </a:r>
            <a:r>
              <a:rPr lang="en-GB" dirty="0" err="1" smtClean="0"/>
              <a:t>etc</a:t>
            </a:r>
            <a:r>
              <a:rPr lang="en-GB" dirty="0" smtClean="0"/>
              <a:t>), especially micro-websites for sponsors.</a:t>
            </a:r>
          </a:p>
          <a:p>
            <a:pPr marL="982663" lvl="2" indent="-1778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GB" dirty="0" smtClean="0"/>
              <a:t>Managing the WED website during the celebration Day, including existing items to stream WFEO members and partners events, hackathon, </a:t>
            </a:r>
            <a:r>
              <a:rPr lang="en-GB" dirty="0" err="1" smtClean="0"/>
              <a:t>etc</a:t>
            </a:r>
            <a:r>
              <a:rPr lang="en-GB" dirty="0" smtClean="0"/>
              <a:t>, in partnership with the existing contractor</a:t>
            </a:r>
          </a:p>
          <a:p>
            <a:pPr marL="715963" lvl="2" indent="-265113">
              <a:lnSpc>
                <a:spcPct val="100000"/>
              </a:lnSpc>
              <a:spcBef>
                <a:spcPts val="600"/>
              </a:spcBef>
              <a:buClrTx/>
            </a:pPr>
            <a:r>
              <a:rPr lang="en-GB" sz="1900" dirty="0" smtClean="0"/>
              <a:t>Contract financial aspects</a:t>
            </a:r>
            <a:endParaRPr lang="en-GB" sz="1600" dirty="0" smtClean="0"/>
          </a:p>
          <a:p>
            <a:pPr marL="982663" lvl="2" indent="-1778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GB" dirty="0" smtClean="0"/>
              <a:t>250,000€ yearly fee for 4 years, i.e. a total fee of 1,000,000€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95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Internal affairs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"/>
          <a:stretch/>
        </p:blipFill>
        <p:spPr>
          <a:xfrm>
            <a:off x="3522433" y="1580917"/>
            <a:ext cx="5539680" cy="2916000"/>
          </a:xfrm>
          <a:prstGeom prst="rect">
            <a:avLst/>
          </a:prstGeom>
        </p:spPr>
      </p:pic>
      <p:sp>
        <p:nvSpPr>
          <p:cNvPr id="11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3" y="1216785"/>
            <a:ext cx="8053381" cy="3357562"/>
          </a:xfrm>
        </p:spPr>
        <p:txBody>
          <a:bodyPr>
            <a:normAutofit/>
          </a:bodyPr>
          <a:lstStyle/>
          <a:p>
            <a:pPr marL="266700" indent="-2667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200" dirty="0" smtClean="0"/>
              <a:t>Membership movement</a:t>
            </a:r>
            <a:endParaRPr lang="en-US" sz="2200" dirty="0"/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17201"/>
              </p:ext>
            </p:extLst>
          </p:nvPr>
        </p:nvGraphicFramePr>
        <p:xfrm>
          <a:off x="584119" y="2262968"/>
          <a:ext cx="3218231" cy="2207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2075">
                  <a:extLst>
                    <a:ext uri="{9D8B030D-6E8A-4147-A177-3AD203B41FA5}">
                      <a16:colId xmlns="" xmlns:a16="http://schemas.microsoft.com/office/drawing/2014/main" val="1140536247"/>
                    </a:ext>
                  </a:extLst>
                </a:gridCol>
                <a:gridCol w="886156">
                  <a:extLst>
                    <a:ext uri="{9D8B030D-6E8A-4147-A177-3AD203B41FA5}">
                      <a16:colId xmlns="" xmlns:a16="http://schemas.microsoft.com/office/drawing/2014/main" val="1317762715"/>
                    </a:ext>
                  </a:extLst>
                </a:gridCol>
              </a:tblGrid>
              <a:tr h="211787"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b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en-GB" sz="1000" b="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b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Members</a:t>
                      </a:r>
                      <a:endParaRPr lang="en-GB" sz="1000" b="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 sz="11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000" b="0" noProof="0" dirty="0" smtClean="0"/>
                        <a:t>Leaving Members</a:t>
                      </a:r>
                      <a:endParaRPr lang="en-GB" sz="1000" b="0" noProof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1787">
                <a:tc vMerge="1">
                  <a:txBody>
                    <a:bodyPr/>
                    <a:lstStyle/>
                    <a:p>
                      <a:pPr algn="ctr"/>
                      <a:endParaRPr lang="en-GB" sz="1100" b="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 smtClean="0">
                          <a:solidFill>
                            <a:schemeClr val="bg1"/>
                          </a:solidFill>
                        </a:rPr>
                        <a:t>National</a:t>
                      </a:r>
                      <a:endParaRPr lang="en-GB" sz="110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 smtClean="0">
                          <a:solidFill>
                            <a:schemeClr val="bg1"/>
                          </a:solidFill>
                        </a:rPr>
                        <a:t>Affiliate</a:t>
                      </a:r>
                      <a:endParaRPr lang="en-GB" sz="110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10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9670956"/>
                  </a:ext>
                </a:extLst>
              </a:tr>
              <a:tr h="302553">
                <a:tc>
                  <a:txBody>
                    <a:bodyPr/>
                    <a:lstStyle/>
                    <a:p>
                      <a:pPr algn="l"/>
                      <a:r>
                        <a:rPr lang="en-GB" sz="10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GB" sz="10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Burkina Faso Cabo Verde Liberia Mozambique</a:t>
                      </a:r>
                      <a:endParaRPr lang="en-GB" sz="1000" b="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baseline="0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EBKenya</a:t>
                      </a:r>
                      <a:r>
                        <a:rPr lang="en-GB" sz="1000" b="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b="0" baseline="0" noProof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MyanmarES</a:t>
                      </a:r>
                      <a:endParaRPr lang="en-GB" sz="1000" b="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b="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2553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n-GB" sz="10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GB" altLang="pt-PT" sz="10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Azerbaijan Ireland</a:t>
                      </a:r>
                      <a:endParaRPr lang="en-GB" altLang="pt-PT" sz="10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GB" altLang="pt-PT" sz="10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USA-ABET</a:t>
                      </a:r>
                      <a:endParaRPr lang="en-GB" altLang="pt-PT" sz="10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GB" altLang="pt-PT" sz="100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Algeria Puerto Rico Qatar EAMC </a:t>
                      </a:r>
                      <a:endParaRPr lang="en-GB" altLang="pt-PT" sz="100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2553">
                <a:tc>
                  <a:txBody>
                    <a:bodyPr/>
                    <a:lstStyle/>
                    <a:p>
                      <a:pPr algn="l"/>
                      <a:r>
                        <a:rPr lang="en-GB" sz="1000" b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GB" sz="10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b="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GB" sz="1000" b="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b="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baseline="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000" b="0" baseline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0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priorities of the biennial term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4136738" y="790066"/>
            <a:ext cx="460800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50" b="0" dirty="0">
                <a:solidFill>
                  <a:schemeClr val="bg1"/>
                </a:solidFill>
              </a:rPr>
              <a:t>B</a:t>
            </a:r>
            <a:r>
              <a:rPr lang="en-US" sz="1050" b="0" dirty="0" smtClean="0">
                <a:solidFill>
                  <a:schemeClr val="bg1"/>
                </a:solidFill>
              </a:rPr>
              <a:t>ased </a:t>
            </a:r>
            <a:r>
              <a:rPr lang="en-US" sz="1050" b="0" dirty="0">
                <a:solidFill>
                  <a:schemeClr val="bg1"/>
                </a:solidFill>
              </a:rPr>
              <a:t>on the </a:t>
            </a:r>
            <a:r>
              <a:rPr lang="en-US" sz="1050" b="0" dirty="0" smtClean="0">
                <a:solidFill>
                  <a:schemeClr val="bg1"/>
                </a:solidFill>
              </a:rPr>
              <a:t>WFEO's </a:t>
            </a:r>
            <a:r>
              <a:rPr lang="en-US" sz="1050" b="0" dirty="0">
                <a:solidFill>
                  <a:schemeClr val="bg1"/>
                </a:solidFill>
              </a:rPr>
              <a:t>strategic </a:t>
            </a:r>
            <a:r>
              <a:rPr lang="en-US" sz="1050" b="0" dirty="0" smtClean="0">
                <a:solidFill>
                  <a:schemeClr val="bg1"/>
                </a:solidFill>
              </a:rPr>
              <a:t>goals </a:t>
            </a:r>
            <a:r>
              <a:rPr lang="en-US" sz="1050" b="0" dirty="0">
                <a:solidFill>
                  <a:schemeClr val="bg1"/>
                </a:solidFill>
              </a:rPr>
              <a:t>and the needs of </a:t>
            </a:r>
            <a:r>
              <a:rPr lang="en-US" sz="1050" b="0" dirty="0" smtClean="0">
                <a:solidFill>
                  <a:schemeClr val="bg1"/>
                </a:solidFill>
              </a:rPr>
              <a:t>WFEO </a:t>
            </a:r>
            <a:r>
              <a:rPr lang="en-US" sz="1050" b="0" dirty="0">
                <a:solidFill>
                  <a:schemeClr val="bg1"/>
                </a:solidFill>
              </a:rPr>
              <a:t>member organizations</a:t>
            </a:r>
            <a:endParaRPr lang="pt-PT" sz="1050" dirty="0">
              <a:solidFill>
                <a:schemeClr val="bg1"/>
              </a:solidFill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76470" y="1237257"/>
            <a:ext cx="8280000" cy="3357562"/>
          </a:xfrm>
        </p:spPr>
        <p:txBody>
          <a:bodyPr>
            <a:normAutofit fontScale="92500" lnSpcReduction="10000"/>
          </a:bodyPr>
          <a:lstStyle/>
          <a:p>
            <a:pPr marL="266700" indent="-26670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</a:pPr>
            <a:r>
              <a:rPr lang="en-US" sz="1900" dirty="0">
                <a:solidFill>
                  <a:srgbClr val="C00000"/>
                </a:solidFill>
              </a:rPr>
              <a:t>Advocacy and Policy Influence</a:t>
            </a:r>
            <a:endParaRPr lang="en-US" sz="1900" dirty="0" smtClean="0">
              <a:solidFill>
                <a:srgbClr val="C00000"/>
              </a:solidFill>
            </a:endParaRPr>
          </a:p>
          <a:p>
            <a:pPr marL="723900" lvl="1" indent="-266700">
              <a:lnSpc>
                <a:spcPct val="100000"/>
              </a:lnSpc>
              <a:spcBef>
                <a:spcPts val="600"/>
              </a:spcBef>
            </a:pPr>
            <a:r>
              <a:rPr lang="en-US" sz="1500" dirty="0"/>
              <a:t>Identifying opportunities for advocacy and policy influence on a global scale. This might involve collaborating with governments, international organizations, and NGOs to shape policies related to engineering, technology, and sustainable </a:t>
            </a:r>
            <a:r>
              <a:rPr lang="en-US" sz="1500" dirty="0" smtClean="0"/>
              <a:t>development</a:t>
            </a:r>
            <a:endParaRPr lang="en-US" sz="1500" dirty="0"/>
          </a:p>
          <a:p>
            <a:pPr marL="266700" lvl="1" indent="-2667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</a:pPr>
            <a:r>
              <a:rPr lang="en-US" sz="1900" dirty="0">
                <a:solidFill>
                  <a:srgbClr val="C00000"/>
                </a:solidFill>
              </a:rPr>
              <a:t>Capacity Building</a:t>
            </a:r>
            <a:endParaRPr lang="en-US" sz="1900" dirty="0" smtClean="0">
              <a:solidFill>
                <a:srgbClr val="C00000"/>
              </a:solidFill>
            </a:endParaRPr>
          </a:p>
          <a:p>
            <a:pPr marL="723900" lvl="2" indent="-266700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Focusing on capacity building initiatives, especially in developing countries, to enhance engineering education, skills, and professional standards. This can involve organizing workshops, training programs, and knowledge sharing </a:t>
            </a:r>
            <a:r>
              <a:rPr lang="en-US" dirty="0" smtClean="0"/>
              <a:t>sessions</a:t>
            </a:r>
            <a:endParaRPr lang="en-US" dirty="0"/>
          </a:p>
          <a:p>
            <a:pPr marL="266700" lvl="1" indent="-2667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</a:pPr>
            <a:r>
              <a:rPr lang="en-US" sz="1900" dirty="0">
                <a:solidFill>
                  <a:srgbClr val="C00000"/>
                </a:solidFill>
              </a:rPr>
              <a:t>Diversity and Inclusion</a:t>
            </a:r>
          </a:p>
          <a:p>
            <a:pPr marL="723900" lvl="2" indent="-266700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Promoting diversity and inclusion within the engineering profession. Encouraging participation from underrepresented groups, including women and minorities, and ensuring equal opportunities for all </a:t>
            </a:r>
            <a:r>
              <a:rPr lang="en-US" dirty="0" smtClean="0"/>
              <a:t>engineers</a:t>
            </a:r>
            <a:endParaRPr lang="en-US" dirty="0"/>
          </a:p>
          <a:p>
            <a:pPr marL="723900" lvl="2" indent="-266700">
              <a:lnSpc>
                <a:spcPct val="100000"/>
              </a:lnSpc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43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priorities of the biennial term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4136738" y="790066"/>
            <a:ext cx="460800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1050" b="0" dirty="0">
                <a:solidFill>
                  <a:schemeClr val="bg1"/>
                </a:solidFill>
              </a:rPr>
              <a:t>B</a:t>
            </a:r>
            <a:r>
              <a:rPr lang="en-US" sz="1050" b="0" dirty="0" smtClean="0">
                <a:solidFill>
                  <a:schemeClr val="bg1"/>
                </a:solidFill>
              </a:rPr>
              <a:t>ased </a:t>
            </a:r>
            <a:r>
              <a:rPr lang="en-US" sz="1050" b="0" dirty="0">
                <a:solidFill>
                  <a:schemeClr val="bg1"/>
                </a:solidFill>
              </a:rPr>
              <a:t>on the </a:t>
            </a:r>
            <a:r>
              <a:rPr lang="en-US" sz="1050" b="0" dirty="0" smtClean="0">
                <a:solidFill>
                  <a:schemeClr val="bg1"/>
                </a:solidFill>
              </a:rPr>
              <a:t>WFEO's </a:t>
            </a:r>
            <a:r>
              <a:rPr lang="en-US" sz="1050" b="0" dirty="0">
                <a:solidFill>
                  <a:schemeClr val="bg1"/>
                </a:solidFill>
              </a:rPr>
              <a:t>strategic </a:t>
            </a:r>
            <a:r>
              <a:rPr lang="en-US" sz="1050" b="0" dirty="0" smtClean="0">
                <a:solidFill>
                  <a:schemeClr val="bg1"/>
                </a:solidFill>
              </a:rPr>
              <a:t>goals </a:t>
            </a:r>
            <a:r>
              <a:rPr lang="en-US" sz="1050" b="0" dirty="0">
                <a:solidFill>
                  <a:schemeClr val="bg1"/>
                </a:solidFill>
              </a:rPr>
              <a:t>and the needs of </a:t>
            </a:r>
            <a:r>
              <a:rPr lang="en-US" sz="1050" b="0" dirty="0" smtClean="0">
                <a:solidFill>
                  <a:schemeClr val="bg1"/>
                </a:solidFill>
              </a:rPr>
              <a:t>WFEO </a:t>
            </a:r>
            <a:r>
              <a:rPr lang="en-US" sz="1050" b="0" dirty="0">
                <a:solidFill>
                  <a:schemeClr val="bg1"/>
                </a:solidFill>
              </a:rPr>
              <a:t>member organizations</a:t>
            </a:r>
            <a:endParaRPr lang="pt-PT" sz="1050" dirty="0">
              <a:solidFill>
                <a:schemeClr val="bg1"/>
              </a:solidFill>
            </a:endParaRPr>
          </a:p>
        </p:txBody>
      </p:sp>
      <p:sp>
        <p:nvSpPr>
          <p:cNvPr id="10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4" y="1223609"/>
            <a:ext cx="8265419" cy="3357562"/>
          </a:xfrm>
        </p:spPr>
        <p:txBody>
          <a:bodyPr>
            <a:normAutofit lnSpcReduction="10000"/>
          </a:bodyPr>
          <a:lstStyle/>
          <a:p>
            <a:pPr marL="266700" indent="-26670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</a:pPr>
            <a:r>
              <a:rPr lang="en-US" sz="1900" dirty="0">
                <a:solidFill>
                  <a:srgbClr val="C00000"/>
                </a:solidFill>
              </a:rPr>
              <a:t>Ethics and Professionalism</a:t>
            </a:r>
            <a:endParaRPr lang="en-US" sz="1900" dirty="0" smtClean="0">
              <a:solidFill>
                <a:srgbClr val="C00000"/>
              </a:solidFill>
            </a:endParaRPr>
          </a:p>
          <a:p>
            <a:pPr marL="723900" lvl="1" indent="-266700">
              <a:lnSpc>
                <a:spcPct val="100000"/>
              </a:lnSpc>
              <a:spcBef>
                <a:spcPts val="600"/>
              </a:spcBef>
            </a:pPr>
            <a:r>
              <a:rPr lang="en-US" sz="1500" dirty="0"/>
              <a:t>Emphasizing the importance of ethics and professionalism in engineering practice. </a:t>
            </a:r>
            <a:r>
              <a:rPr lang="en-US" sz="1500" dirty="0" smtClean="0"/>
              <a:t>Updating WFEO </a:t>
            </a:r>
            <a:r>
              <a:rPr lang="en-US" sz="1500" dirty="0"/>
              <a:t>guidelines and standards for ethical conduct and promoting adherence to these principles among engineers worldwide.</a:t>
            </a:r>
          </a:p>
          <a:p>
            <a:pPr marL="266700" lvl="1" indent="-2667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</a:pPr>
            <a:r>
              <a:rPr lang="en-US" sz="1900" dirty="0">
                <a:solidFill>
                  <a:srgbClr val="C00000"/>
                </a:solidFill>
              </a:rPr>
              <a:t>Public Outreach and Education</a:t>
            </a:r>
            <a:endParaRPr lang="en-US" sz="1900" dirty="0" smtClean="0">
              <a:solidFill>
                <a:srgbClr val="C00000"/>
              </a:solidFill>
            </a:endParaRPr>
          </a:p>
          <a:p>
            <a:pPr marL="723900" lvl="2" indent="-266700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Raising public awareness about the role of engineering in society. Educating the public about the contributions of engineers and the impact of engineering solutions on global challenges</a:t>
            </a:r>
          </a:p>
          <a:p>
            <a:pPr marL="266700" lvl="1" indent="-266700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</a:pPr>
            <a:r>
              <a:rPr lang="en-US" sz="1900" dirty="0">
                <a:solidFill>
                  <a:srgbClr val="C00000"/>
                </a:solidFill>
              </a:rPr>
              <a:t>Financial Health</a:t>
            </a:r>
          </a:p>
          <a:p>
            <a:pPr marL="723900" lvl="2" indent="-266700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The organization must prioritize efforts to ensure a healthy financial situation, securing sustainable funding sources and managing resources efficiently to support its mission and initiatives </a:t>
            </a:r>
            <a:r>
              <a:rPr lang="en-US" dirty="0" smtClean="0"/>
              <a:t>effectively</a:t>
            </a:r>
            <a:endParaRPr lang="en-US" dirty="0"/>
          </a:p>
          <a:p>
            <a:pPr marL="723900" lvl="2" indent="-266700">
              <a:lnSpc>
                <a:spcPct val="100000"/>
              </a:lnSpc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7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3" y="1507530"/>
            <a:ext cx="4685362" cy="3345729"/>
          </a:xfrm>
        </p:spPr>
        <p:txBody>
          <a:bodyPr>
            <a:normAutofit/>
          </a:bodyPr>
          <a:lstStyle/>
          <a:p>
            <a:pPr marL="266700" indent="-266700">
              <a:lnSpc>
                <a:spcPct val="150000"/>
              </a:lnSpc>
              <a:spcBef>
                <a:spcPts val="600"/>
              </a:spcBef>
              <a:buClrTx/>
            </a:pPr>
            <a:r>
              <a:rPr lang="en-US" sz="1800" dirty="0"/>
              <a:t>WFEO holds recognition from the United Nations as a leading non-governmental organization in science and technology. The primary objective of these collaborations has been to address significant global issues, with a particular emphasis on advancing the </a:t>
            </a:r>
            <a:r>
              <a:rPr lang="en-US" sz="1800" dirty="0" smtClean="0"/>
              <a:t>SDGs </a:t>
            </a:r>
            <a:r>
              <a:rPr lang="en-US" sz="1800" dirty="0"/>
              <a:t>through engineering</a:t>
            </a:r>
            <a:endParaRPr lang="en-US" sz="1800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r="-1"/>
          <a:stretch/>
        </p:blipFill>
        <p:spPr bwMode="auto">
          <a:xfrm>
            <a:off x="5419308" y="1468655"/>
            <a:ext cx="3721104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0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2" y="1492176"/>
            <a:ext cx="4536000" cy="2430227"/>
          </a:xfrm>
        </p:spPr>
        <p:txBody>
          <a:bodyPr>
            <a:normAutofit/>
          </a:bodyPr>
          <a:lstStyle/>
          <a:p>
            <a:pPr marL="266700" indent="-266700">
              <a:lnSpc>
                <a:spcPct val="150000"/>
              </a:lnSpc>
              <a:spcBef>
                <a:spcPts val="600"/>
              </a:spcBef>
              <a:buClrTx/>
            </a:pPr>
            <a:r>
              <a:rPr lang="en-US" sz="2000" b="1" dirty="0"/>
              <a:t>The WFEO awarding </a:t>
            </a:r>
            <a:r>
              <a:rPr lang="en-US" sz="2000" b="1" dirty="0" smtClean="0"/>
              <a:t>ceremony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12 APR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The WFEO awards online ceremony was held in presence of UNESCO Assistant Director General for Natural Sciences Dr. Shamila Nair-Bedouelle</a:t>
            </a:r>
            <a:endParaRPr lang="en-US" sz="1100" dirty="0"/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Prof Dr José Vieira gave the closing </a:t>
            </a:r>
            <a:r>
              <a:rPr lang="en-US" dirty="0" smtClean="0"/>
              <a:t>remarks</a:t>
            </a:r>
            <a:endParaRPr lang="en-US" dirty="0"/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pic>
        <p:nvPicPr>
          <p:cNvPr id="12" name="Google Shape;185;p3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94064" y="1735276"/>
            <a:ext cx="4164811" cy="23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65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2;p31"/>
          <p:cNvSpPr/>
          <p:nvPr/>
        </p:nvSpPr>
        <p:spPr>
          <a:xfrm>
            <a:off x="1575" y="622"/>
            <a:ext cx="9144000" cy="1080000"/>
          </a:xfrm>
          <a:prstGeom prst="rect">
            <a:avLst/>
          </a:prstGeom>
          <a:gradFill>
            <a:gsLst>
              <a:gs pos="0">
                <a:srgbClr val="5B9BD5"/>
              </a:gs>
              <a:gs pos="50000">
                <a:srgbClr val="44546A"/>
              </a:gs>
              <a:gs pos="100000">
                <a:srgbClr val="44546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4;p31"/>
          <p:cNvSpPr txBox="1"/>
          <p:nvPr/>
        </p:nvSpPr>
        <p:spPr>
          <a:xfrm>
            <a:off x="502062" y="289373"/>
            <a:ext cx="841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100"/>
            </a:pPr>
            <a:r>
              <a:rPr lang="en-GB" sz="28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Strengthen international collaboration</a:t>
            </a:r>
          </a:p>
        </p:txBody>
      </p:sp>
      <p:sp>
        <p:nvSpPr>
          <p:cNvPr id="7" name="Marcador de Posição do Texto 3"/>
          <p:cNvSpPr>
            <a:spLocks noGrp="1"/>
          </p:cNvSpPr>
          <p:nvPr>
            <p:ph type="body" idx="3"/>
          </p:nvPr>
        </p:nvSpPr>
        <p:spPr>
          <a:xfrm>
            <a:off x="483292" y="1492176"/>
            <a:ext cx="4536000" cy="3110997"/>
          </a:xfrm>
        </p:spPr>
        <p:txBody>
          <a:bodyPr>
            <a:normAutofit/>
          </a:bodyPr>
          <a:lstStyle/>
          <a:p>
            <a:pPr marL="266700" indent="-266700">
              <a:lnSpc>
                <a:spcPts val="2400"/>
              </a:lnSpc>
              <a:spcBef>
                <a:spcPts val="600"/>
              </a:spcBef>
              <a:buClrTx/>
            </a:pPr>
            <a:r>
              <a:rPr lang="en-US" sz="2000" b="1" dirty="0"/>
              <a:t>Side event at the UN STI Forum "</a:t>
            </a:r>
            <a:r>
              <a:rPr lang="en-US" sz="2000" b="1" i="1" dirty="0"/>
              <a:t>Engineering Resilience in Disaster Risk Management for Sustainable </a:t>
            </a:r>
            <a:r>
              <a:rPr lang="en-US" sz="2000" b="1" i="1" dirty="0" smtClean="0"/>
              <a:t>Development</a:t>
            </a:r>
            <a:r>
              <a:rPr lang="en-US" sz="2000" b="1" dirty="0" smtClean="0"/>
              <a:t>“ 		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5 MAY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Organized by WFEO, CIP, ASCE, UNESCO and ISC, the theme was “Engineering Resilience in Disaster Risk Management for Sustainable Development”</a:t>
            </a:r>
          </a:p>
          <a:p>
            <a:pPr marL="393700" lvl="2" indent="-260350">
              <a:lnSpc>
                <a:spcPct val="150000"/>
              </a:lnSpc>
              <a:spcBef>
                <a:spcPts val="500"/>
              </a:spcBef>
              <a:buSzPts val="1300"/>
            </a:pPr>
            <a:r>
              <a:rPr lang="en-US" dirty="0"/>
              <a:t>Prof Dr José Vieira gave the opening remarks</a:t>
            </a:r>
          </a:p>
        </p:txBody>
      </p:sp>
      <p:sp>
        <p:nvSpPr>
          <p:cNvPr id="10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7245051" y="713255"/>
            <a:ext cx="1817910" cy="288000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rgbClr val="FFFF00"/>
                </a:solidFill>
              </a:rPr>
              <a:t>2022</a:t>
            </a:r>
            <a:endParaRPr lang="pt-PT" sz="3200" dirty="0">
              <a:solidFill>
                <a:srgbClr val="FFFF00"/>
              </a:solidFill>
            </a:endParaRPr>
          </a:p>
        </p:txBody>
      </p:sp>
      <p:pic>
        <p:nvPicPr>
          <p:cNvPr id="9" name="Google Shape;19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55350" y="1525186"/>
            <a:ext cx="4090225" cy="2895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2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lo de apresentaçã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1259</Words>
  <Application>Microsoft Office PowerPoint</Application>
  <PresentationFormat>Affichage à l'écran (16:9)</PresentationFormat>
  <Paragraphs>224</Paragraphs>
  <Slides>44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44</vt:i4>
      </vt:variant>
    </vt:vector>
  </HeadingPairs>
  <TitlesOfParts>
    <vt:vector size="50" baseType="lpstr">
      <vt:lpstr>Arial</vt:lpstr>
      <vt:lpstr>Sorts Mill Goudy</vt:lpstr>
      <vt:lpstr>Calibri</vt:lpstr>
      <vt:lpstr>Libre Franklin Medium</vt:lpstr>
      <vt:lpstr>Simple Light</vt:lpstr>
      <vt:lpstr>Modelo de apresentação personalizado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José Vieira</dc:creator>
  <cp:lastModifiedBy>Ivan</cp:lastModifiedBy>
  <cp:revision>77</cp:revision>
  <dcterms:modified xsi:type="dcterms:W3CDTF">2023-10-13T19:21:37Z</dcterms:modified>
</cp:coreProperties>
</file>